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media/image4.jpg" ContentType="image/png"/>
  <Override PartName="/ppt/media/image5.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2" r:id="rId9"/>
    <p:sldId id="264" r:id="rId10"/>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68" d="100"/>
          <a:sy n="68" d="100"/>
        </p:scale>
        <p:origin x="113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91FF5892-514B-493C-BA57-EB71F3AE5819}" type="datetimeFigureOut">
              <a:rPr lang="zh-CN" altLang="en-US"/>
              <a:pPr>
                <a:defRPr/>
              </a:pPr>
              <a:t>2016/4/21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B679D7C-6F60-49DD-A7AB-38826155F5F9}" type="slidenum">
              <a:rPr lang="zh-CN" altLang="en-US"/>
              <a:pPr>
                <a:defRPr/>
              </a:pPr>
              <a:t>‹#›</a:t>
            </a:fld>
            <a:endParaRPr lang="zh-CN" altLang="en-US"/>
          </a:p>
        </p:txBody>
      </p:sp>
    </p:spTree>
    <p:extLst>
      <p:ext uri="{BB962C8B-B14F-4D97-AF65-F5344CB8AC3E}">
        <p14:creationId xmlns:p14="http://schemas.microsoft.com/office/powerpoint/2010/main" val="2986027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A809C0C9-0823-42AD-8198-1452AC422435}" type="datetimeFigureOut">
              <a:rPr lang="zh-CN" altLang="en-US"/>
              <a:pPr>
                <a:defRPr/>
              </a:pPr>
              <a:t>2016/4/21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5340CEE-058A-4A41-AABE-AA062FDCD9E2}" type="slidenum">
              <a:rPr lang="zh-CN" altLang="en-US"/>
              <a:pPr>
                <a:defRPr/>
              </a:pPr>
              <a:t>‹#›</a:t>
            </a:fld>
            <a:endParaRPr lang="zh-CN" altLang="en-US"/>
          </a:p>
        </p:txBody>
      </p:sp>
    </p:spTree>
    <p:extLst>
      <p:ext uri="{BB962C8B-B14F-4D97-AF65-F5344CB8AC3E}">
        <p14:creationId xmlns:p14="http://schemas.microsoft.com/office/powerpoint/2010/main" val="2937886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F8CF9CD-9045-4610-9F3F-9CC8D4F7A639}" type="datetimeFigureOut">
              <a:rPr lang="zh-CN" altLang="en-US"/>
              <a:pPr>
                <a:defRPr/>
              </a:pPr>
              <a:t>2016/4/21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3E21F3-CA00-4C3C-A874-C4D7B6B68B18}" type="slidenum">
              <a:rPr lang="zh-CN" altLang="en-US"/>
              <a:pPr>
                <a:defRPr/>
              </a:pPr>
              <a:t>‹#›</a:t>
            </a:fld>
            <a:endParaRPr lang="zh-CN" altLang="en-US"/>
          </a:p>
        </p:txBody>
      </p:sp>
    </p:spTree>
    <p:extLst>
      <p:ext uri="{BB962C8B-B14F-4D97-AF65-F5344CB8AC3E}">
        <p14:creationId xmlns:p14="http://schemas.microsoft.com/office/powerpoint/2010/main" val="351093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C3B7A716-E6D0-4388-B15B-0ECEB2DE783A}" type="datetimeFigureOut">
              <a:rPr lang="zh-CN" altLang="en-US"/>
              <a:pPr>
                <a:defRPr/>
              </a:pPr>
              <a:t>2016/4/21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3C3739D-060D-4727-951D-C566739782AA}" type="slidenum">
              <a:rPr lang="zh-CN" altLang="en-US"/>
              <a:pPr>
                <a:defRPr/>
              </a:pPr>
              <a:t>‹#›</a:t>
            </a:fld>
            <a:endParaRPr lang="zh-CN" altLang="en-US"/>
          </a:p>
        </p:txBody>
      </p:sp>
    </p:spTree>
    <p:extLst>
      <p:ext uri="{BB962C8B-B14F-4D97-AF65-F5344CB8AC3E}">
        <p14:creationId xmlns:p14="http://schemas.microsoft.com/office/powerpoint/2010/main" val="118476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2AB977A6-76B2-47D1-B565-8F3B60FFD753}" type="datetimeFigureOut">
              <a:rPr lang="zh-CN" altLang="en-US"/>
              <a:pPr>
                <a:defRPr/>
              </a:pPr>
              <a:t>2016/4/21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798CD4-AB17-4F30-90BB-70DAA57E7A2C}" type="slidenum">
              <a:rPr lang="zh-CN" altLang="en-US"/>
              <a:pPr>
                <a:defRPr/>
              </a:pPr>
              <a:t>‹#›</a:t>
            </a:fld>
            <a:endParaRPr lang="zh-CN" altLang="en-US"/>
          </a:p>
        </p:txBody>
      </p:sp>
    </p:spTree>
    <p:extLst>
      <p:ext uri="{BB962C8B-B14F-4D97-AF65-F5344CB8AC3E}">
        <p14:creationId xmlns:p14="http://schemas.microsoft.com/office/powerpoint/2010/main" val="1528556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6DBFE96-54ED-4A3A-8314-C0410B858A60}" type="datetimeFigureOut">
              <a:rPr lang="zh-CN" altLang="en-US"/>
              <a:pPr>
                <a:defRPr/>
              </a:pPr>
              <a:t>2016/4/21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456E0BC9-C6CB-4B8A-B98D-21578A4A52A3}" type="slidenum">
              <a:rPr lang="zh-CN" altLang="en-US"/>
              <a:pPr>
                <a:defRPr/>
              </a:pPr>
              <a:t>‹#›</a:t>
            </a:fld>
            <a:endParaRPr lang="zh-CN" altLang="en-US"/>
          </a:p>
        </p:txBody>
      </p:sp>
    </p:spTree>
    <p:extLst>
      <p:ext uri="{BB962C8B-B14F-4D97-AF65-F5344CB8AC3E}">
        <p14:creationId xmlns:p14="http://schemas.microsoft.com/office/powerpoint/2010/main" val="675817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1A33A98D-0380-4130-AB78-89A5AFAE5EC2}" type="datetimeFigureOut">
              <a:rPr lang="zh-CN" altLang="en-US"/>
              <a:pPr>
                <a:defRPr/>
              </a:pPr>
              <a:t>2016/4/21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B2F3DFC5-458C-4D41-8A53-5509150A2A96}" type="slidenum">
              <a:rPr lang="zh-CN" altLang="en-US"/>
              <a:pPr>
                <a:defRPr/>
              </a:pPr>
              <a:t>‹#›</a:t>
            </a:fld>
            <a:endParaRPr lang="zh-CN" altLang="en-US"/>
          </a:p>
        </p:txBody>
      </p:sp>
    </p:spTree>
    <p:extLst>
      <p:ext uri="{BB962C8B-B14F-4D97-AF65-F5344CB8AC3E}">
        <p14:creationId xmlns:p14="http://schemas.microsoft.com/office/powerpoint/2010/main" val="3694715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55AE9185-2D80-4027-9045-361949FF1596}" type="datetimeFigureOut">
              <a:rPr lang="zh-CN" altLang="en-US"/>
              <a:pPr>
                <a:defRPr/>
              </a:pPr>
              <a:t>2016/4/21</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0645E6E4-BB67-4E3F-821B-95111B0D79B2}" type="slidenum">
              <a:rPr lang="zh-CN" altLang="en-US"/>
              <a:pPr>
                <a:defRPr/>
              </a:pPr>
              <a:t>‹#›</a:t>
            </a:fld>
            <a:endParaRPr lang="zh-CN" altLang="en-US"/>
          </a:p>
        </p:txBody>
      </p:sp>
    </p:spTree>
    <p:extLst>
      <p:ext uri="{BB962C8B-B14F-4D97-AF65-F5344CB8AC3E}">
        <p14:creationId xmlns:p14="http://schemas.microsoft.com/office/powerpoint/2010/main" val="3311483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8A4BBFC-8CB4-430B-B819-766CB9105A68}" type="datetimeFigureOut">
              <a:rPr lang="zh-CN" altLang="en-US"/>
              <a:pPr>
                <a:defRPr/>
              </a:pPr>
              <a:t>2016/4/21</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4828EDA2-8528-42C6-9BD8-67D92521177A}" type="slidenum">
              <a:rPr lang="zh-CN" altLang="en-US"/>
              <a:pPr>
                <a:defRPr/>
              </a:pPr>
              <a:t>‹#›</a:t>
            </a:fld>
            <a:endParaRPr lang="zh-CN" altLang="en-US"/>
          </a:p>
        </p:txBody>
      </p:sp>
    </p:spTree>
    <p:extLst>
      <p:ext uri="{BB962C8B-B14F-4D97-AF65-F5344CB8AC3E}">
        <p14:creationId xmlns:p14="http://schemas.microsoft.com/office/powerpoint/2010/main" val="111415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8DF57FE-8B74-4E39-BA3C-E178E767E32A}" type="datetimeFigureOut">
              <a:rPr lang="zh-CN" altLang="en-US"/>
              <a:pPr>
                <a:defRPr/>
              </a:pPr>
              <a:t>2016/4/21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56E8A5D-FDAB-4B4F-9265-0F77E6AEF993}" type="slidenum">
              <a:rPr lang="zh-CN" altLang="en-US"/>
              <a:pPr>
                <a:defRPr/>
              </a:pPr>
              <a:t>‹#›</a:t>
            </a:fld>
            <a:endParaRPr lang="zh-CN" altLang="en-US"/>
          </a:p>
        </p:txBody>
      </p:sp>
    </p:spTree>
    <p:extLst>
      <p:ext uri="{BB962C8B-B14F-4D97-AF65-F5344CB8AC3E}">
        <p14:creationId xmlns:p14="http://schemas.microsoft.com/office/powerpoint/2010/main" val="1440995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A8FA595-B645-4C1D-ABEB-440BD18638AD}" type="datetimeFigureOut">
              <a:rPr lang="zh-CN" altLang="en-US"/>
              <a:pPr>
                <a:defRPr/>
              </a:pPr>
              <a:t>2016/4/21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5CAA465F-254A-411F-8489-20687E8ECD1D}" type="slidenum">
              <a:rPr lang="zh-CN" altLang="en-US"/>
              <a:pPr>
                <a:defRPr/>
              </a:pPr>
              <a:t>‹#›</a:t>
            </a:fld>
            <a:endParaRPr lang="zh-CN" altLang="en-US"/>
          </a:p>
        </p:txBody>
      </p:sp>
    </p:spTree>
    <p:extLst>
      <p:ext uri="{BB962C8B-B14F-4D97-AF65-F5344CB8AC3E}">
        <p14:creationId xmlns:p14="http://schemas.microsoft.com/office/powerpoint/2010/main" val="228171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9270D6E0-0CEE-47C3-84A5-56CEF919F882}" type="datetimeFigureOut">
              <a:rPr lang="zh-CN" altLang="en-US"/>
              <a:pPr>
                <a:defRPr/>
              </a:pPr>
              <a:t>2016/4/21</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90A7DC65-A8D8-4A90-8673-8B7DD803A72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4550" y="2160588"/>
            <a:ext cx="7454900" cy="922337"/>
          </a:xfrm>
          <a:prstGeom prst="rect">
            <a:avLst/>
          </a:prstGeom>
          <a:noFill/>
        </p:spPr>
        <p:txBody>
          <a:bodyPr wrap="none">
            <a:spAutoFit/>
          </a:bodyPr>
          <a:lstStyle/>
          <a:p>
            <a:pPr algn="ctr" eaLnBrk="1" fontAlgn="auto" hangingPunct="1">
              <a:spcBef>
                <a:spcPts val="0"/>
              </a:spcBef>
              <a:spcAft>
                <a:spcPts val="0"/>
              </a:spcAft>
              <a:defRPr/>
            </a:pPr>
            <a:r>
              <a:rPr lang="en-US" altLang="zh-CN" sz="5400" b="1"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Excel</a:t>
            </a:r>
            <a:r>
              <a:rPr lang="zh-CN" altLang="en-US" sz="5400" b="1"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中常用的图表类型</a:t>
            </a:r>
            <a:endParaRPr lang="zh-CN" altLang="en-US" sz="5400" b="1" dirty="0">
              <a:ln w="0"/>
              <a:solidFill>
                <a:schemeClr val="accent1"/>
              </a:solidFill>
              <a:effectLst>
                <a:outerShdw blurRad="38100" dist="25400" dir="5400000" algn="ctr" rotWithShape="0">
                  <a:srgbClr val="6E747A">
                    <a:alpha val="43000"/>
                  </a:srgbClr>
                </a:outerShdw>
              </a:effectLst>
              <a:latin typeface="+mn-lt"/>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573566" y="310614"/>
            <a:ext cx="7886700" cy="1325563"/>
          </a:xfrm>
        </p:spPr>
        <p:txBody>
          <a:bodyPr/>
          <a:lstStyle/>
          <a:p>
            <a:pPr eaLnBrk="1" hangingPunct="1"/>
            <a:r>
              <a:rPr lang="zh-CN" altLang="en-US" dirty="0" smtClean="0">
                <a:solidFill>
                  <a:srgbClr val="FF0000"/>
                </a:solidFill>
                <a:latin typeface="黑体" panose="02010609060101010101" pitchFamily="49" charset="-122"/>
                <a:ea typeface="黑体" panose="02010609060101010101" pitchFamily="49" charset="-122"/>
              </a:rPr>
              <a:t>写在前面的话</a:t>
            </a:r>
          </a:p>
        </p:txBody>
      </p:sp>
      <p:sp>
        <p:nvSpPr>
          <p:cNvPr id="3" name="内容占位符 2"/>
          <p:cNvSpPr>
            <a:spLocks noGrp="1"/>
          </p:cNvSpPr>
          <p:nvPr>
            <p:ph idx="1"/>
          </p:nvPr>
        </p:nvSpPr>
        <p:spPr>
          <a:xfrm>
            <a:off x="408313" y="1382789"/>
            <a:ext cx="7886700" cy="4351338"/>
          </a:xfrm>
        </p:spPr>
        <p:txBody>
          <a:bodyPr rtlCol="0">
            <a:normAutofit lnSpcReduction="10000"/>
          </a:bodyPr>
          <a:lstStyle/>
          <a:p>
            <a:pPr marL="0" indent="0" eaLnBrk="1" fontAlgn="auto" hangingPunct="1">
              <a:lnSpc>
                <a:spcPct val="150000"/>
              </a:lnSpc>
              <a:spcAft>
                <a:spcPts val="0"/>
              </a:spcAft>
              <a:buNone/>
              <a:defRPr/>
            </a:pPr>
            <a:r>
              <a:rPr lang="en-US" altLang="zh-CN" dirty="0" smtClean="0">
                <a:latin typeface="黑体" panose="02010609060101010101" pitchFamily="49" charset="-122"/>
                <a:ea typeface="黑体" panose="02010609060101010101" pitchFamily="49" charset="-122"/>
              </a:rPr>
              <a:t>    Microsoft Excel</a:t>
            </a:r>
            <a:r>
              <a:rPr lang="zh-CN" altLang="en-US" dirty="0">
                <a:latin typeface="黑体" panose="02010609060101010101" pitchFamily="49" charset="-122"/>
                <a:ea typeface="黑体" panose="02010609060101010101" pitchFamily="49" charset="-122"/>
              </a:rPr>
              <a:t>是指将工作表中的数据用图形表示出来。通过使用图表，会使得用</a:t>
            </a:r>
            <a:r>
              <a:rPr lang="en-US" altLang="zh-CN" dirty="0">
                <a:latin typeface="黑体" panose="02010609060101010101" pitchFamily="49" charset="-122"/>
                <a:ea typeface="黑体" panose="02010609060101010101" pitchFamily="49" charset="-122"/>
              </a:rPr>
              <a:t>Excel</a:t>
            </a:r>
            <a:r>
              <a:rPr lang="zh-CN" altLang="en-US" dirty="0">
                <a:latin typeface="黑体" panose="02010609060101010101" pitchFamily="49" charset="-122"/>
                <a:ea typeface="黑体" panose="02010609060101010101" pitchFamily="49" charset="-122"/>
              </a:rPr>
              <a:t>编制的工作表更易于理解和</a:t>
            </a:r>
            <a:r>
              <a:rPr lang="zh-CN" altLang="en-US" dirty="0" smtClean="0">
                <a:latin typeface="黑体" panose="02010609060101010101" pitchFamily="49" charset="-122"/>
                <a:ea typeface="黑体" panose="02010609060101010101" pitchFamily="49" charset="-122"/>
              </a:rPr>
              <a:t>交流。图表</a:t>
            </a:r>
            <a:r>
              <a:rPr lang="zh-CN" altLang="en-US" dirty="0">
                <a:latin typeface="黑体" panose="02010609060101010101" pitchFamily="49" charset="-122"/>
                <a:ea typeface="黑体" panose="02010609060101010101" pitchFamily="49" charset="-122"/>
              </a:rPr>
              <a:t>可以用来表现数据间的某种相对关系，在常规状态下我们一般运用柱形图比较数据间的多少关系</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用折线图反映数据间的趋势关系</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用饼图表现数据间的比例分配关系</a:t>
            </a:r>
            <a:r>
              <a:rPr lang="zh-CN" altLang="en-US" dirty="0" smtClean="0">
                <a:latin typeface="黑体" panose="02010609060101010101" pitchFamily="49" charset="-122"/>
                <a:ea typeface="黑体" panose="02010609060101010101" pitchFamily="49" charset="-122"/>
              </a:rPr>
              <a:t>。下面我们来探索各种常见的图表吧。</a:t>
            </a:r>
            <a:endParaRPr lang="zh-CN" altLang="en-US"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628650" y="365125"/>
            <a:ext cx="7835900" cy="1325563"/>
          </a:xfrm>
        </p:spPr>
        <p:txBody>
          <a:bodyPr/>
          <a:lstStyle/>
          <a:p>
            <a:pPr algn="ctr" eaLnBrk="1" hangingPunct="1"/>
            <a:r>
              <a:rPr lang="zh-CN" altLang="en-US" sz="5400" dirty="0" smtClean="0">
                <a:latin typeface="黑体" panose="02010609060101010101" pitchFamily="49" charset="-122"/>
                <a:ea typeface="黑体" panose="02010609060101010101" pitchFamily="49" charset="-122"/>
              </a:rPr>
              <a:t>目 录</a:t>
            </a:r>
          </a:p>
        </p:txBody>
      </p:sp>
      <p:sp>
        <p:nvSpPr>
          <p:cNvPr id="4099" name="内容占位符 2"/>
          <p:cNvSpPr>
            <a:spLocks noGrp="1"/>
          </p:cNvSpPr>
          <p:nvPr>
            <p:ph idx="1"/>
          </p:nvPr>
        </p:nvSpPr>
        <p:spPr>
          <a:xfrm>
            <a:off x="1468438" y="1836738"/>
            <a:ext cx="2806700" cy="4351337"/>
          </a:xfrm>
        </p:spPr>
        <p:txBody>
          <a:bodyPr/>
          <a:lstStyle/>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hlinkClick r:id="rId2" action="ppaction://hlinksldjump"/>
              </a:rPr>
              <a:t>柱形图</a:t>
            </a:r>
            <a:endParaRPr lang="en-US" altLang="zh-CN" sz="3600" dirty="0" smtClean="0">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rPr>
              <a:t>折线图</a:t>
            </a:r>
            <a:endParaRPr lang="en-US" altLang="zh-CN" sz="3600" dirty="0" smtClean="0">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hlinkClick r:id="rId3" action="ppaction://hlinksldjump"/>
              </a:rPr>
              <a:t>饼图</a:t>
            </a:r>
            <a:endParaRPr lang="en-US" altLang="zh-CN" sz="3600" dirty="0" smtClean="0">
              <a:latin typeface="黑体" panose="02010609060101010101" pitchFamily="49" charset="-122"/>
              <a:ea typeface="黑体" panose="02010609060101010101" pitchFamily="49" charset="-122"/>
            </a:endParaRPr>
          </a:p>
        </p:txBody>
      </p:sp>
      <p:sp>
        <p:nvSpPr>
          <p:cNvPr id="4100" name="矩形 3"/>
          <p:cNvSpPr>
            <a:spLocks noChangeArrowheads="1"/>
          </p:cNvSpPr>
          <p:nvPr/>
        </p:nvSpPr>
        <p:spPr bwMode="auto">
          <a:xfrm>
            <a:off x="5387975" y="1836738"/>
            <a:ext cx="2593975"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rPr>
              <a:t>雷达图</a:t>
            </a:r>
            <a:endParaRPr lang="en-US" altLang="zh-CN" sz="3600" dirty="0">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rPr>
              <a:t>面积图</a:t>
            </a:r>
            <a:endParaRPr lang="en-US" altLang="zh-CN" sz="3600" dirty="0">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Char char="Ø"/>
            </a:pPr>
            <a:r>
              <a:rPr lang="zh-CN" altLang="en-US" sz="3600" dirty="0" smtClean="0">
                <a:latin typeface="黑体" panose="02010609060101010101" pitchFamily="49" charset="-122"/>
                <a:ea typeface="黑体" panose="02010609060101010101" pitchFamily="49" charset="-122"/>
                <a:hlinkClick r:id="rId4" action="ppaction://hlinksldjump"/>
              </a:rPr>
              <a:t>条形图</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pPr eaLnBrk="1" hangingPunct="1"/>
            <a:r>
              <a:rPr lang="zh-CN" altLang="en-US" dirty="0" smtClean="0">
                <a:latin typeface="黑体" panose="02010609060101010101" pitchFamily="49" charset="-122"/>
                <a:ea typeface="黑体" panose="02010609060101010101" pitchFamily="49" charset="-122"/>
              </a:rPr>
              <a:t>柱形图</a:t>
            </a:r>
          </a:p>
        </p:txBody>
      </p:sp>
      <p:sp>
        <p:nvSpPr>
          <p:cNvPr id="5123" name="内容占位符 2"/>
          <p:cNvSpPr>
            <a:spLocks noGrp="1"/>
          </p:cNvSpPr>
          <p:nvPr>
            <p:ph idx="1"/>
          </p:nvPr>
        </p:nvSpPr>
        <p:spPr>
          <a:xfrm>
            <a:off x="812800" y="5385593"/>
            <a:ext cx="7761287" cy="1893887"/>
          </a:xfrm>
        </p:spPr>
        <p:txBody>
          <a:bodyPr/>
          <a:lstStyle/>
          <a:p>
            <a:pPr marL="0" indent="0" eaLnBrk="1" hangingPunct="1">
              <a:lnSpc>
                <a:spcPct val="150000"/>
              </a:lnSpc>
              <a:buNone/>
            </a:pPr>
            <a:r>
              <a:rPr lang="zh-CN" altLang="en-US" sz="2400" dirty="0" smtClean="0">
                <a:latin typeface="楷体_GB2312" pitchFamily="49" charset="-122"/>
                <a:ea typeface="楷体_GB2312" pitchFamily="49" charset="-122"/>
              </a:rPr>
              <a:t>    柱形图用于显示一段时间内的数据变化或显示各项之间的比较情况</a:t>
            </a:r>
          </a:p>
        </p:txBody>
      </p:sp>
      <p:sp>
        <p:nvSpPr>
          <p:cNvPr id="5" name="六角星 4">
            <a:hlinkClick r:id="rId2" action="ppaction://hlinksldjump"/>
          </p:cNvPr>
          <p:cNvSpPr/>
          <p:nvPr/>
        </p:nvSpPr>
        <p:spPr>
          <a:xfrm>
            <a:off x="8255000" y="6013450"/>
            <a:ext cx="638175" cy="63817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a:solidFill>
                  <a:srgbClr val="FF0000"/>
                </a:solidFill>
                <a:latin typeface="黑体" panose="02010609060101010101" pitchFamily="49" charset="-122"/>
                <a:ea typeface="黑体" panose="02010609060101010101" pitchFamily="49" charset="-122"/>
              </a:rPr>
              <a:t>返回</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638" y="1328545"/>
            <a:ext cx="6145269" cy="376124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eaLnBrk="1" hangingPunct="1"/>
            <a:r>
              <a:rPr lang="zh-CN" altLang="en-US" dirty="0" smtClean="0">
                <a:latin typeface="黑体" panose="02010609060101010101" pitchFamily="49" charset="-122"/>
                <a:ea typeface="黑体" panose="02010609060101010101" pitchFamily="49" charset="-122"/>
              </a:rPr>
              <a:t>折线图</a:t>
            </a:r>
          </a:p>
        </p:txBody>
      </p:sp>
      <p:sp>
        <p:nvSpPr>
          <p:cNvPr id="6147" name="内容占位符 2"/>
          <p:cNvSpPr>
            <a:spLocks noGrp="1"/>
          </p:cNvSpPr>
          <p:nvPr>
            <p:ph idx="1"/>
          </p:nvPr>
        </p:nvSpPr>
        <p:spPr>
          <a:xfrm>
            <a:off x="690563" y="4821238"/>
            <a:ext cx="7762875" cy="1893887"/>
          </a:xfrm>
        </p:spPr>
        <p:txBody>
          <a:bodyPr/>
          <a:lstStyle/>
          <a:p>
            <a:pPr marL="0" indent="0" eaLnBrk="1" fontAlgn="auto" hangingPunct="1">
              <a:lnSpc>
                <a:spcPct val="130000"/>
              </a:lnSpc>
              <a:spcAft>
                <a:spcPts val="0"/>
              </a:spcAft>
              <a:buNone/>
              <a:defRPr/>
            </a:pPr>
            <a:r>
              <a:rPr lang="zh-CN" altLang="en-US" dirty="0" smtClean="0">
                <a:latin typeface="楷体_GB2312" pitchFamily="49" charset="-122"/>
                <a:ea typeface="楷体_GB2312" pitchFamily="49" charset="-122"/>
              </a:rPr>
              <a:t>    </a:t>
            </a:r>
            <a:r>
              <a:rPr lang="zh-CN" altLang="en-US" sz="2400" dirty="0">
                <a:latin typeface="楷体_GB2312" panose="02010609030101010101" pitchFamily="49" charset="-122"/>
                <a:ea typeface="楷体_GB2312" panose="02010609030101010101"/>
              </a:rPr>
              <a:t>折线图可以显示随时间（根据常用比例设置）而变化的连续数据，因此非常适用于显示在相等时间间隔下数据的趋势。</a:t>
            </a:r>
          </a:p>
        </p:txBody>
      </p:sp>
      <p:sp>
        <p:nvSpPr>
          <p:cNvPr id="6" name="六角星 5">
            <a:hlinkClick r:id="rId2" action="ppaction://hlinksldjump"/>
          </p:cNvPr>
          <p:cNvSpPr/>
          <p:nvPr/>
        </p:nvSpPr>
        <p:spPr>
          <a:xfrm>
            <a:off x="8255000" y="6013450"/>
            <a:ext cx="638175" cy="63817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a:solidFill>
                  <a:srgbClr val="FF0000"/>
                </a:solidFill>
                <a:latin typeface="黑体" panose="02010609060101010101" pitchFamily="49" charset="-122"/>
                <a:ea typeface="黑体" panose="02010609060101010101" pitchFamily="49" charset="-122"/>
              </a:rPr>
              <a:t>返回</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768" y="1570949"/>
            <a:ext cx="5346567" cy="325028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smtClean="0">
                <a:latin typeface="黑体" panose="02010609060101010101" pitchFamily="49" charset="-122"/>
                <a:ea typeface="黑体" panose="02010609060101010101" pitchFamily="49" charset="-122"/>
              </a:rPr>
              <a:t>饼图</a:t>
            </a:r>
          </a:p>
        </p:txBody>
      </p:sp>
      <p:sp>
        <p:nvSpPr>
          <p:cNvPr id="7171" name="内容占位符 2"/>
          <p:cNvSpPr>
            <a:spLocks noGrp="1"/>
          </p:cNvSpPr>
          <p:nvPr>
            <p:ph idx="1"/>
          </p:nvPr>
        </p:nvSpPr>
        <p:spPr>
          <a:xfrm>
            <a:off x="754063" y="4840288"/>
            <a:ext cx="7761287" cy="1585912"/>
          </a:xfrm>
        </p:spPr>
        <p:txBody>
          <a:bodyPr/>
          <a:lstStyle/>
          <a:p>
            <a:pPr marL="0" indent="0" eaLnBrk="1" fontAlgn="auto" hangingPunct="1">
              <a:lnSpc>
                <a:spcPct val="140000"/>
              </a:lnSpc>
              <a:spcAft>
                <a:spcPts val="0"/>
              </a:spcAft>
              <a:buNone/>
              <a:defRPr/>
            </a:pPr>
            <a:r>
              <a:rPr lang="zh-CN" altLang="en-US" sz="2400" dirty="0">
                <a:latin typeface="楷体_GB2312" panose="02010609030101010101" pitchFamily="49" charset="-122"/>
                <a:ea typeface="楷体_GB2312" panose="02010609030101010101" pitchFamily="49" charset="-122"/>
              </a:rPr>
              <a:t>    饼图显示一个数据系列中各项的大小与各项总和的比例。饼图中的数据点显示为整个饼图的百分比。</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pPr eaLnBrk="1" hangingPunct="1"/>
            <a:r>
              <a:rPr lang="zh-CN" altLang="en-US" smtClean="0">
                <a:latin typeface="黑体" panose="02010609060101010101" pitchFamily="49" charset="-122"/>
                <a:ea typeface="黑体" panose="02010609060101010101" pitchFamily="49" charset="-122"/>
              </a:rPr>
              <a:t>面积图</a:t>
            </a:r>
          </a:p>
        </p:txBody>
      </p:sp>
      <p:sp>
        <p:nvSpPr>
          <p:cNvPr id="3" name="内容占位符 2"/>
          <p:cNvSpPr>
            <a:spLocks noGrp="1"/>
          </p:cNvSpPr>
          <p:nvPr>
            <p:ph idx="1"/>
          </p:nvPr>
        </p:nvSpPr>
        <p:spPr>
          <a:xfrm>
            <a:off x="754063" y="4840288"/>
            <a:ext cx="7761287" cy="1893887"/>
          </a:xfrm>
        </p:spPr>
        <p:txBody>
          <a:bodyPr rtlCol="0">
            <a:normAutofit fontScale="77500" lnSpcReduction="20000"/>
          </a:bodyPr>
          <a:lstStyle/>
          <a:p>
            <a:pPr marL="0" indent="0" eaLnBrk="1" fontAlgn="auto" hangingPunct="1">
              <a:lnSpc>
                <a:spcPct val="150000"/>
              </a:lnSpc>
              <a:spcAft>
                <a:spcPts val="0"/>
              </a:spcAft>
              <a:buNone/>
              <a:defRPr/>
            </a:pPr>
            <a:r>
              <a:rPr lang="zh-CN" altLang="en-US" dirty="0" smtClean="0">
                <a:latin typeface="楷体_GB2312" panose="02010609030101010101" pitchFamily="49" charset="-122"/>
                <a:ea typeface="楷体_GB2312" panose="02010609030101010101" pitchFamily="49" charset="-122"/>
              </a:rPr>
              <a:t>    </a:t>
            </a:r>
            <a:r>
              <a:rPr lang="zh-CN" altLang="en-US" dirty="0" smtClean="0">
                <a:latin typeface="+mj-ea"/>
                <a:ea typeface="+mj-ea"/>
              </a:rPr>
              <a:t>面积</a:t>
            </a:r>
            <a:r>
              <a:rPr lang="zh-CN" altLang="en-US" dirty="0">
                <a:latin typeface="+mj-ea"/>
                <a:ea typeface="+mj-ea"/>
              </a:rPr>
              <a:t>图又称区域图，强调数量随时间而变化的程度，也可用于引起人们对总值趋势的注意。堆积面积图还可以显示部分与整体的关系也可用于引起人们对总值趋势的注意</a:t>
            </a:r>
            <a:r>
              <a:rPr lang="zh-CN" altLang="en-US" dirty="0" smtClean="0">
                <a:latin typeface="+mj-ea"/>
                <a:ea typeface="+mj-ea"/>
              </a:rPr>
              <a:t>。</a:t>
            </a:r>
            <a:endParaRPr lang="zh-CN" altLang="en-US" dirty="0">
              <a:latin typeface="+mj-ea"/>
              <a:ea typeface="+mj-ea"/>
            </a:endParaRPr>
          </a:p>
        </p:txBody>
      </p:sp>
      <p:pic>
        <p:nvPicPr>
          <p:cNvPr id="9220" name="Picture 2" descr="面积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5713" y="1690688"/>
            <a:ext cx="4856162"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六角星 5">
            <a:hlinkClick r:id="rId4" action="ppaction://hlinksldjump"/>
          </p:cNvPr>
          <p:cNvSpPr/>
          <p:nvPr/>
        </p:nvSpPr>
        <p:spPr>
          <a:xfrm>
            <a:off x="8255000" y="6013450"/>
            <a:ext cx="638175" cy="63817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a:solidFill>
                  <a:srgbClr val="FF0000"/>
                </a:solidFill>
                <a:latin typeface="黑体" panose="02010609060101010101" pitchFamily="49" charset="-122"/>
                <a:ea typeface="黑体" panose="02010609060101010101" pitchFamily="49" charset="-122"/>
              </a:rPr>
              <a:t>返回</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wipe(down)">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0664" y="466458"/>
            <a:ext cx="5322286" cy="4221409"/>
          </a:xfrm>
          <a:prstGeom prst="rect">
            <a:avLst/>
          </a:prstGeom>
        </p:spPr>
      </p:pic>
      <p:sp>
        <p:nvSpPr>
          <p:cNvPr id="8194" name="标题 1"/>
          <p:cNvSpPr>
            <a:spLocks noGrp="1"/>
          </p:cNvSpPr>
          <p:nvPr>
            <p:ph type="title"/>
          </p:nvPr>
        </p:nvSpPr>
        <p:spPr/>
        <p:txBody>
          <a:bodyPr/>
          <a:lstStyle/>
          <a:p>
            <a:pPr eaLnBrk="1" hangingPunct="1"/>
            <a:r>
              <a:rPr lang="zh-CN" altLang="en-US" dirty="0" smtClean="0">
                <a:latin typeface="黑体" panose="02010609060101010101" pitchFamily="49" charset="-122"/>
                <a:ea typeface="黑体" panose="02010609060101010101" pitchFamily="49" charset="-122"/>
              </a:rPr>
              <a:t>雷达图</a:t>
            </a:r>
          </a:p>
        </p:txBody>
      </p:sp>
      <p:sp>
        <p:nvSpPr>
          <p:cNvPr id="8195" name="内容占位符 2"/>
          <p:cNvSpPr>
            <a:spLocks noGrp="1"/>
          </p:cNvSpPr>
          <p:nvPr>
            <p:ph idx="1"/>
          </p:nvPr>
        </p:nvSpPr>
        <p:spPr>
          <a:xfrm>
            <a:off x="960189" y="4687867"/>
            <a:ext cx="7764481" cy="2952330"/>
          </a:xfrm>
        </p:spPr>
        <p:txBody>
          <a:bodyPr/>
          <a:lstStyle/>
          <a:p>
            <a:pPr marL="0" indent="0" eaLnBrk="1" hangingPunct="1">
              <a:lnSpc>
                <a:spcPct val="150000"/>
              </a:lnSpc>
              <a:buNone/>
            </a:pPr>
            <a:r>
              <a:rPr lang="zh-CN" altLang="en-US" sz="2400" dirty="0" smtClean="0">
                <a:latin typeface="楷体_GB2312" panose="02010609030101010101" pitchFamily="49" charset="-122"/>
                <a:ea typeface="楷体_GB2312" panose="02010609030101010101" pitchFamily="49" charset="-122"/>
              </a:rPr>
              <a:t>    雷达</a:t>
            </a:r>
            <a:r>
              <a:rPr lang="zh-CN" altLang="en-US" sz="2400" dirty="0">
                <a:latin typeface="楷体_GB2312" panose="02010609030101010101" pitchFamily="49" charset="-122"/>
                <a:ea typeface="楷体_GB2312" panose="02010609030101010101" pitchFamily="49" charset="-122"/>
              </a:rPr>
              <a:t>图可以在同一坐标系内展示多指标的分析比较情况，它是由一组坐标和多个同心圆组成的图表，也比普通的柱形图和饼状图显得专业的多</a:t>
            </a:r>
            <a:r>
              <a:rPr lang="zh-CN" altLang="en-US" dirty="0" smtClean="0">
                <a:latin typeface="楷体_GB2312" pitchFamily="49" charset="-122"/>
                <a:ea typeface="楷体_GB2312" pitchFamily="49" charset="-122"/>
              </a:rPr>
              <a:t>。</a:t>
            </a:r>
          </a:p>
        </p:txBody>
      </p:sp>
      <p:sp>
        <p:nvSpPr>
          <p:cNvPr id="6" name="六角星 5">
            <a:hlinkClick r:id="rId3" action="ppaction://hlinksldjump"/>
          </p:cNvPr>
          <p:cNvSpPr/>
          <p:nvPr/>
        </p:nvSpPr>
        <p:spPr>
          <a:xfrm>
            <a:off x="8255000" y="6013450"/>
            <a:ext cx="638175" cy="63817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a:solidFill>
                  <a:srgbClr val="FF0000"/>
                </a:solidFill>
                <a:latin typeface="黑体" panose="02010609060101010101" pitchFamily="49" charset="-122"/>
                <a:ea typeface="黑体" panose="02010609060101010101" pitchFamily="49" charset="-122"/>
              </a:rPr>
              <a:t>返回</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28650" y="365125"/>
            <a:ext cx="7886700" cy="1325563"/>
          </a:xfrm>
        </p:spPr>
        <p:txBody>
          <a:bodyPr/>
          <a:lstStyle/>
          <a:p>
            <a:pPr eaLnBrk="1" hangingPunct="1"/>
            <a:r>
              <a:rPr lang="zh-CN" altLang="en-US" dirty="0" smtClean="0">
                <a:latin typeface="黑体" panose="02010609060101010101" pitchFamily="49" charset="-122"/>
                <a:ea typeface="黑体" panose="02010609060101010101" pitchFamily="49" charset="-122"/>
              </a:rPr>
              <a:t>条形图</a:t>
            </a:r>
          </a:p>
        </p:txBody>
      </p:sp>
      <p:sp>
        <p:nvSpPr>
          <p:cNvPr id="5" name="内容占位符 2"/>
          <p:cNvSpPr>
            <a:spLocks noGrp="1"/>
          </p:cNvSpPr>
          <p:nvPr>
            <p:ph idx="1"/>
          </p:nvPr>
        </p:nvSpPr>
        <p:spPr>
          <a:xfrm>
            <a:off x="1754091" y="6061493"/>
            <a:ext cx="6572250" cy="793750"/>
          </a:xfrm>
        </p:spPr>
        <p:txBody>
          <a:bodyPr/>
          <a:lstStyle/>
          <a:p>
            <a:pPr marL="0" indent="0" eaLnBrk="1" hangingPunct="1">
              <a:lnSpc>
                <a:spcPct val="150000"/>
              </a:lnSpc>
              <a:buFont typeface="Arial" panose="020B0604020202020204" pitchFamily="34" charset="0"/>
              <a:buNone/>
            </a:pPr>
            <a:r>
              <a:rPr lang="zh-CN" altLang="en-US" dirty="0" smtClean="0">
                <a:latin typeface="楷体_GB2312" panose="02010609030101010101" pitchFamily="49" charset="-122"/>
                <a:ea typeface="楷体_GB2312" panose="02010609030101010101" pitchFamily="49" charset="-122"/>
              </a:rPr>
              <a:t>条形图显示各个项目之间的比较情况。</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1008" y="1391068"/>
            <a:ext cx="5662268" cy="4438232"/>
          </a:xfrm>
          <a:prstGeom prst="rect">
            <a:avLst/>
          </a:prstGeom>
        </p:spPr>
      </p:pic>
    </p:spTree>
    <p:extLst>
      <p:ext uri="{BB962C8B-B14F-4D97-AF65-F5344CB8AC3E}">
        <p14:creationId xmlns:p14="http://schemas.microsoft.com/office/powerpoint/2010/main" val="15585000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120</TotalTime>
  <Words>305</Words>
  <Application>Microsoft Office PowerPoint</Application>
  <PresentationFormat>全屏显示(4:3)</PresentationFormat>
  <Paragraphs>26</Paragraphs>
  <Slides>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黑体</vt:lpstr>
      <vt:lpstr>楷体_GB2312</vt:lpstr>
      <vt:lpstr>宋体</vt:lpstr>
      <vt:lpstr>Arial</vt:lpstr>
      <vt:lpstr>Calibri</vt:lpstr>
      <vt:lpstr>Calibri Light</vt:lpstr>
      <vt:lpstr>Wingdings</vt:lpstr>
      <vt:lpstr>Office 主题</vt:lpstr>
      <vt:lpstr>PowerPoint 演示文稿</vt:lpstr>
      <vt:lpstr>写在前面的话</vt:lpstr>
      <vt:lpstr>目 录</vt:lpstr>
      <vt:lpstr>柱形图</vt:lpstr>
      <vt:lpstr>折线图</vt:lpstr>
      <vt:lpstr>饼图</vt:lpstr>
      <vt:lpstr>面积图</vt:lpstr>
      <vt:lpstr>雷达图</vt:lpstr>
      <vt:lpstr>条形图</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xhht</dc:creator>
  <cp:lastModifiedBy>grj</cp:lastModifiedBy>
  <cp:revision>34</cp:revision>
  <dcterms:created xsi:type="dcterms:W3CDTF">2014-06-16T23:17:34Z</dcterms:created>
  <dcterms:modified xsi:type="dcterms:W3CDTF">2016-04-21T06:27:20Z</dcterms:modified>
</cp:coreProperties>
</file>