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700"/>
    <a:srgbClr val="FFA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6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969F-C94F-43FA-A222-7CD7B9F426FC}" type="datetimeFigureOut">
              <a:rPr lang="zh-CN" altLang="en-US" smtClean="0"/>
              <a:t>2020-10-26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BA4E-FB84-4031-AC75-EA6B3C3C6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69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969F-C94F-43FA-A222-7CD7B9F426FC}" type="datetimeFigureOut">
              <a:rPr lang="zh-CN" altLang="en-US" smtClean="0"/>
              <a:t>2020-10-26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BA4E-FB84-4031-AC75-EA6B3C3C6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90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969F-C94F-43FA-A222-7CD7B9F426FC}" type="datetimeFigureOut">
              <a:rPr lang="zh-CN" altLang="en-US" smtClean="0"/>
              <a:t>2020-10-26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4BA4E-FB84-4031-AC75-EA6B3C3C6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35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969F-C94F-43FA-A222-7CD7B9F426FC}" type="datetimeFigureOut">
              <a:rPr lang="zh-CN" altLang="en-US" smtClean="0"/>
              <a:t>2020-10-26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44BA4E-FB84-4031-AC75-EA6B3C3C61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310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6163" y="2210266"/>
            <a:ext cx="5457959" cy="21149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534" y="386406"/>
            <a:ext cx="2342857" cy="22857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0769" y="119857"/>
            <a:ext cx="1980139" cy="19801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574" y="2782390"/>
            <a:ext cx="5943600" cy="81512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77515" y="1817229"/>
            <a:ext cx="1293215" cy="5852151"/>
          </a:xfrm>
          <a:prstGeom prst="rect">
            <a:avLst/>
          </a:prstGeom>
        </p:spPr>
      </p:pic>
      <p:sp>
        <p:nvSpPr>
          <p:cNvPr id="11" name="弦形 10"/>
          <p:cNvSpPr/>
          <p:nvPr/>
        </p:nvSpPr>
        <p:spPr>
          <a:xfrm rot="1679478">
            <a:off x="9979294" y="-1104846"/>
            <a:ext cx="3752693" cy="3747152"/>
          </a:xfrm>
          <a:prstGeom prst="chord">
            <a:avLst>
              <a:gd name="adj1" fmla="val 2700000"/>
              <a:gd name="adj2" fmla="val 15526059"/>
            </a:avLst>
          </a:prstGeom>
          <a:solidFill>
            <a:srgbClr val="FFAE00"/>
          </a:solidFill>
          <a:ln w="381000">
            <a:solidFill>
              <a:srgbClr val="FFC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02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0"/>
          <p:cNvSpPr txBox="1"/>
          <p:nvPr/>
        </p:nvSpPr>
        <p:spPr>
          <a:xfrm>
            <a:off x="1307729" y="1590805"/>
            <a:ext cx="8207375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我国成功进行了第一次载人航天飞行</a:t>
            </a:r>
            <a:endParaRPr lang="en-US" altLang="zh-CN" sz="24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307729" y="2185896"/>
            <a:ext cx="70485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航天员</a:t>
            </a:r>
            <a:r>
              <a:rPr lang="zh-CN" alt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杨利伟</a:t>
            </a:r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乘坐的</a:t>
            </a:r>
            <a:r>
              <a:rPr lang="zh-CN" alt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神舟五号飞船</a:t>
            </a:r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升入太空。</a:t>
            </a:r>
            <a:endParaRPr lang="en-US" altLang="zh-CN" sz="2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飞船</a:t>
            </a:r>
            <a:r>
              <a:rPr lang="zh-CN" alt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在轨飞行</a:t>
            </a:r>
            <a:r>
              <a:rPr lang="en-US" altLang="zh-CN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圈</a:t>
            </a:r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，历时</a:t>
            </a:r>
            <a:r>
              <a:rPr lang="en-US" altLang="zh-CN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小时</a:t>
            </a:r>
            <a:r>
              <a:rPr lang="en-US" altLang="zh-CN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后返回地面。</a:t>
            </a:r>
            <a:endParaRPr lang="en-US" altLang="zh-CN" sz="2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67008" y="5411247"/>
            <a:ext cx="24929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杨利伟</a:t>
            </a:r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成为</a:t>
            </a:r>
            <a:endParaRPr lang="en-US" altLang="zh-CN" sz="2000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中国遨游太空第一人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5579" y="3652428"/>
            <a:ext cx="3099772" cy="25921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361" y="3652428"/>
            <a:ext cx="2488658" cy="29568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86040" y="266011"/>
            <a:ext cx="5009959" cy="1053163"/>
            <a:chOff x="1086040" y="266011"/>
            <a:chExt cx="5009959" cy="105316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6040" y="266011"/>
              <a:ext cx="5009959" cy="101764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282197" y="580510"/>
              <a:ext cx="31439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2003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15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zh-CN" altLang="en-US" sz="240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2156" y="207970"/>
            <a:ext cx="3835734" cy="492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13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7311" y="1220207"/>
            <a:ext cx="4308885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我国航天员首次空间出舱活动</a:t>
            </a:r>
            <a:endParaRPr lang="en-US" altLang="zh-CN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16"/>
          <p:cNvSpPr txBox="1"/>
          <p:nvPr/>
        </p:nvSpPr>
        <p:spPr>
          <a:xfrm>
            <a:off x="1787311" y="1784621"/>
            <a:ext cx="98699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航天员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翟志刚、刘伯明、景海鹏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驾乘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神舟七号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载人飞船，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成功进行我国第三次载人航天飞行，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在太空飞行</a:t>
            </a:r>
            <a:r>
              <a:rPr lang="en-US" altLang="zh-CN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46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圈，历时</a:t>
            </a:r>
            <a:r>
              <a:rPr lang="en-US" altLang="zh-CN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68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小时，我国航天员首次空间出舱活动。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67094" y="4491805"/>
            <a:ext cx="4185761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中国成为世界上</a:t>
            </a:r>
            <a:r>
              <a:rPr lang="zh-CN" altLang="en-US" sz="32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第三个</a:t>
            </a:r>
            <a:endParaRPr lang="en-US" altLang="zh-CN" sz="32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掌握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空间出舱活动技术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的国家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7311" y="3605404"/>
            <a:ext cx="5295660" cy="2449243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842595" y="110460"/>
            <a:ext cx="4608606" cy="1079228"/>
            <a:chOff x="1066800" y="272715"/>
            <a:chExt cx="4608606" cy="107922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6800" y="272715"/>
              <a:ext cx="4604702" cy="1079228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011516" y="581496"/>
              <a:ext cx="3663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2008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25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日至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28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zh-CN" altLang="en-US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454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500000" y="50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21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1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3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25500" y="1524418"/>
            <a:ext cx="8207375" cy="46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我国成功完成了天宫一号与神舟八号交会对接任务</a:t>
            </a:r>
            <a:endParaRPr lang="zh-CN" altLang="en-US" sz="1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9806" y="265614"/>
            <a:ext cx="5404279" cy="1182186"/>
            <a:chOff x="859806" y="265614"/>
            <a:chExt cx="5404279" cy="118218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9806" y="265614"/>
              <a:ext cx="5404279" cy="118218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743200" y="625875"/>
              <a:ext cx="27622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2011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11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2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54858"/>
            <a:ext cx="10837889" cy="504639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19257" y="5506779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突破和掌握了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自动交会对接技术</a:t>
            </a:r>
            <a:endParaRPr lang="zh-CN" altLang="en-US" sz="24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47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75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75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2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79540" y="1204786"/>
            <a:ext cx="8207375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中国首次载人交会对接任务</a:t>
            </a:r>
            <a:endParaRPr lang="en-US" altLang="zh-CN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16"/>
          <p:cNvSpPr txBox="1"/>
          <p:nvPr/>
        </p:nvSpPr>
        <p:spPr>
          <a:xfrm>
            <a:off x="1779540" y="1709035"/>
            <a:ext cx="89031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点</a:t>
            </a:r>
            <a:r>
              <a:rPr lang="en-US" altLang="zh-CN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37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分神舟九号成功发射，中国人民解放军航天员大队航天员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景海鹏、刘旺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刘洋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组成“神九”飞行乘组，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执行中国首次载人交会对接任务，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刘洋是中国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首位女航天员</a:t>
            </a:r>
            <a:endParaRPr lang="en-US" altLang="zh-CN" sz="24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神九天宫手控对接成功 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对接口误差不超</a:t>
            </a:r>
            <a:r>
              <a:rPr lang="en-US" altLang="zh-CN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毫米  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83761" y="78498"/>
            <a:ext cx="5023409" cy="1119996"/>
            <a:chOff x="859806" y="265614"/>
            <a:chExt cx="5404279" cy="118218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9806" y="265614"/>
              <a:ext cx="5404279" cy="118218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743200" y="625875"/>
              <a:ext cx="2762250" cy="487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2012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16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zh-CN" altLang="en-US" sz="2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860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25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624" y="3139000"/>
            <a:ext cx="9695901" cy="3272365"/>
          </a:xfrm>
          <a:prstGeom prst="rect">
            <a:avLst/>
          </a:prstGeom>
        </p:spPr>
      </p:pic>
      <p:sp>
        <p:nvSpPr>
          <p:cNvPr id="5" name="标题 3"/>
          <p:cNvSpPr txBox="1">
            <a:spLocks/>
          </p:cNvSpPr>
          <p:nvPr/>
        </p:nvSpPr>
        <p:spPr>
          <a:xfrm>
            <a:off x="1962805" y="1123038"/>
            <a:ext cx="9331325" cy="74583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60000"/>
              </a:lnSpc>
            </a:pPr>
            <a:r>
              <a:rPr lang="zh-CN" altLang="en-US" sz="16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搭载 </a:t>
            </a:r>
            <a:r>
              <a:rPr lang="zh-CN" altLang="en-US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聂海胜，张晓光，王亚平 </a:t>
            </a:r>
            <a:r>
              <a:rPr lang="zh-CN" altLang="en-US" sz="16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航天员的“神舟十号”发射成功，</a:t>
            </a:r>
            <a:endParaRPr lang="en-US" altLang="zh-CN" sz="16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17329" y="1922599"/>
            <a:ext cx="9203426" cy="102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在太空中飞行</a:t>
            </a:r>
            <a:r>
              <a:rPr lang="en-US" altLang="zh-CN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，与天宫一号目标飞行器进行自动和手动交汇对接，</a:t>
            </a:r>
            <a:endParaRPr lang="en-US" altLang="zh-CN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60000"/>
              </a:lnSpc>
            </a:pPr>
            <a:r>
              <a:rPr lang="zh-CN" altLang="en-US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航天员进入天宫实验舱进行短暂的有人照管科学实验，并开展科普讲课等天地互动项目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86040" y="120771"/>
            <a:ext cx="4883439" cy="1157992"/>
            <a:chOff x="1086040" y="266011"/>
            <a:chExt cx="5009959" cy="101764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6040" y="266011"/>
              <a:ext cx="5009959" cy="101764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282197" y="580510"/>
              <a:ext cx="3143964" cy="649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11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zh-CN" altLang="en-US" sz="2400">
                <a:solidFill>
                  <a:schemeClr val="accent5">
                    <a:lumMod val="75000"/>
                  </a:schemeClr>
                </a:solidFill>
              </a:endParaRPr>
            </a:p>
            <a:p>
              <a:endParaRPr lang="zh-CN" altLang="en-US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35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25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65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21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2595" y="110460"/>
            <a:ext cx="4608606" cy="1079228"/>
            <a:chOff x="1066800" y="272715"/>
            <a:chExt cx="4608606" cy="107922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6800" y="272715"/>
              <a:ext cx="4604702" cy="1079228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011516" y="581496"/>
              <a:ext cx="36638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2018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11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18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zh-CN" altLang="en-US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595" y="880906"/>
            <a:ext cx="10762240" cy="5616544"/>
          </a:xfrm>
          <a:prstGeom prst="rect">
            <a:avLst/>
          </a:prstGeom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695942" y="1701373"/>
            <a:ext cx="8352372" cy="99869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搭载两名宇航员景海鹏，陈冬的“神舟十一号”载人飞船在酒泉顺利发射成功</a:t>
            </a:r>
            <a:endParaRPr lang="en-US" altLang="zh-CN" sz="18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景海鹏</a:t>
            </a:r>
            <a:r>
              <a:rPr lang="zh-CN" altLang="en-US" sz="1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成为中国唯一一个</a:t>
            </a:r>
            <a:r>
              <a:rPr lang="zh-CN" altLang="en-US" sz="1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三入太空</a:t>
            </a:r>
            <a:r>
              <a:rPr lang="zh-CN" altLang="en-US" sz="18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的人</a:t>
            </a:r>
            <a:endParaRPr lang="en-US" altLang="zh-CN" sz="18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29021" y="6296052"/>
            <a:ext cx="5262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舱内录音首次曝光，景海鹏：爽不爽？陈冬：爽！</a:t>
            </a:r>
            <a:endParaRPr lang="zh-CN" alt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86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4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26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87809" y="4413457"/>
            <a:ext cx="4157626" cy="5701885"/>
          </a:xfrm>
          <a:prstGeom prst="rect">
            <a:avLst/>
          </a:prstGeom>
        </p:spPr>
      </p:pic>
      <p:sp>
        <p:nvSpPr>
          <p:cNvPr id="2" name="弦形 1"/>
          <p:cNvSpPr/>
          <p:nvPr/>
        </p:nvSpPr>
        <p:spPr>
          <a:xfrm rot="7099413">
            <a:off x="154983" y="2643297"/>
            <a:ext cx="6845957" cy="7227302"/>
          </a:xfrm>
          <a:prstGeom prst="chord">
            <a:avLst>
              <a:gd name="adj1" fmla="val 2700000"/>
              <a:gd name="adj2" fmla="val 15526059"/>
            </a:avLst>
          </a:prstGeom>
          <a:solidFill>
            <a:schemeClr val="accent5">
              <a:lumMod val="75000"/>
            </a:schemeClr>
          </a:solidFill>
          <a:ln w="3810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998" y="909817"/>
            <a:ext cx="1997861" cy="2564100"/>
          </a:xfrm>
          <a:prstGeom prst="rect">
            <a:avLst/>
          </a:prstGeom>
        </p:spPr>
      </p:pic>
      <p:sp>
        <p:nvSpPr>
          <p:cNvPr id="12" name="弦形 11"/>
          <p:cNvSpPr/>
          <p:nvPr/>
        </p:nvSpPr>
        <p:spPr>
          <a:xfrm rot="1679478">
            <a:off x="9308334" y="-1535458"/>
            <a:ext cx="4837065" cy="4890550"/>
          </a:xfrm>
          <a:prstGeom prst="chord">
            <a:avLst>
              <a:gd name="adj1" fmla="val 2700000"/>
              <a:gd name="adj2" fmla="val 15526059"/>
            </a:avLst>
          </a:prstGeom>
          <a:solidFill>
            <a:srgbClr val="FFAE00"/>
          </a:solidFill>
          <a:ln w="381000">
            <a:solidFill>
              <a:srgbClr val="FFC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35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22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8357" y="844739"/>
            <a:ext cx="4490289" cy="44716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7" y="3238500"/>
            <a:ext cx="12191999" cy="361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85286" y="1283660"/>
            <a:ext cx="5222784" cy="5656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中国国防部第五研究院</a:t>
            </a:r>
            <a:r>
              <a:rPr lang="zh-CN" altLang="en-US" sz="28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正式成立</a:t>
            </a:r>
          </a:p>
        </p:txBody>
      </p:sp>
      <p:sp>
        <p:nvSpPr>
          <p:cNvPr id="6" name="矩形 5"/>
          <p:cNvSpPr/>
          <p:nvPr/>
        </p:nvSpPr>
        <p:spPr>
          <a:xfrm>
            <a:off x="2843500" y="4162234"/>
            <a:ext cx="6511646" cy="230832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dirty="0">
                <a:solidFill>
                  <a:schemeClr val="bg1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1956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dirty="0">
                <a:solidFill>
                  <a:schemeClr val="bg1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日，国防部第五研究院成立</a:t>
            </a:r>
            <a:endParaRPr lang="en-US" altLang="zh-CN" sz="2400" dirty="0">
              <a:solidFill>
                <a:schemeClr val="bg1"/>
              </a:solidFill>
              <a:effectLst>
                <a:outerShdw blurRad="50800" dist="50800" dir="2700000" algn="ctr" rotWithShape="0">
                  <a:srgbClr val="000000">
                    <a:alpha val="4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rgbClr val="FFC000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钱学森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任院长</a:t>
            </a:r>
            <a:endParaRPr lang="en-US" altLang="zh-CN" sz="2400" dirty="0">
              <a:solidFill>
                <a:schemeClr val="bg1"/>
              </a:solidFill>
              <a:effectLst>
                <a:outerShdw blurRad="50800" dist="50800" dir="2700000" algn="ctr" rotWithShape="0">
                  <a:srgbClr val="000000">
                    <a:alpha val="4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这是我国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第一个导弹研究机构</a:t>
            </a:r>
            <a:endParaRPr lang="en-US" altLang="zh-CN" sz="2400" dirty="0">
              <a:solidFill>
                <a:srgbClr val="FFC000"/>
              </a:solidFill>
              <a:effectLst>
                <a:outerShdw blurRad="50800" dist="50800" dir="2700000" algn="ctr" rotWithShape="0">
                  <a:srgbClr val="000000">
                    <a:alpha val="4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也是</a:t>
            </a:r>
            <a:r>
              <a:rPr lang="zh-CN" altLang="en-US" sz="2400" b="1" dirty="0">
                <a:solidFill>
                  <a:srgbClr val="FFC000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中国航天科技集团公司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50800" dist="50800" dir="2700000" algn="ctr" rotWithShape="0">
                    <a:srgbClr val="000000">
                      <a:alpha val="4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的前身</a:t>
            </a:r>
            <a:endParaRPr lang="en-US" altLang="zh-CN" sz="2400" dirty="0">
              <a:solidFill>
                <a:schemeClr val="bg1"/>
              </a:solidFill>
              <a:effectLst>
                <a:outerShdw blurRad="50800" dist="50800" dir="2700000" algn="ctr" rotWithShape="0">
                  <a:srgbClr val="000000">
                    <a:alpha val="4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86040" y="266011"/>
            <a:ext cx="5009959" cy="1053163"/>
            <a:chOff x="1086040" y="266011"/>
            <a:chExt cx="5009959" cy="10531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6040" y="266011"/>
              <a:ext cx="5009959" cy="1017649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282197" y="580510"/>
              <a:ext cx="31439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1956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zh-CN" altLang="en-US" sz="240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685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75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3"/>
          <p:cNvSpPr/>
          <p:nvPr/>
        </p:nvSpPr>
        <p:spPr>
          <a:xfrm>
            <a:off x="1066800" y="2397505"/>
            <a:ext cx="7920281" cy="86009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srgbClr val="2C4E7C">
                    <a:lumMod val="20000"/>
                    <a:lumOff val="80000"/>
                  </a:srgbClr>
                </a:solidFill>
                <a:latin typeface="微软雅黑" pitchFamily="34" charset="-122"/>
                <a:ea typeface="微软雅黑" pitchFamily="34" charset="-122"/>
              </a:rPr>
              <a:t>主要担负</a:t>
            </a:r>
            <a:r>
              <a:rPr lang="zh-CN" altLang="en-US" sz="2400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火箭、卫星、飞船</a:t>
            </a:r>
            <a:r>
              <a:rPr lang="zh-CN" altLang="en-US" sz="2400">
                <a:solidFill>
                  <a:srgbClr val="2C4E7C">
                    <a:lumMod val="20000"/>
                    <a:lumOff val="80000"/>
                  </a:srgb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2400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测试发射</a:t>
            </a:r>
            <a:r>
              <a:rPr lang="zh-CN" altLang="en-US" sz="2400">
                <a:solidFill>
                  <a:srgbClr val="2C4E7C">
                    <a:lumMod val="20000"/>
                    <a:lumOff val="80000"/>
                  </a:srgb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400" b="1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测量控制</a:t>
            </a:r>
            <a:r>
              <a:rPr lang="zh-CN" altLang="en-US" sz="2400">
                <a:solidFill>
                  <a:srgbClr val="2C4E7C">
                    <a:lumMod val="20000"/>
                    <a:lumOff val="80000"/>
                  </a:srgbClr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endParaRPr lang="en-US" altLang="zh-CN" sz="2400" dirty="0">
              <a:solidFill>
                <a:srgbClr val="2C4E7C">
                  <a:lumMod val="20000"/>
                  <a:lumOff val="8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8944" y="1351943"/>
            <a:ext cx="4612841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酒泉卫星发射中心</a:t>
            </a:r>
            <a:r>
              <a:rPr lang="zh-CN" altLang="en-US" sz="28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正式组建</a:t>
            </a:r>
            <a:endParaRPr lang="zh-CN" altLang="en-US" sz="2800" dirty="0">
              <a:solidFill>
                <a:srgbClr val="FFC000"/>
              </a:solidFill>
            </a:endParaRPr>
          </a:p>
        </p:txBody>
      </p:sp>
      <p:sp>
        <p:nvSpPr>
          <p:cNvPr id="4" name="矩形 6"/>
          <p:cNvSpPr/>
          <p:nvPr/>
        </p:nvSpPr>
        <p:spPr>
          <a:xfrm>
            <a:off x="2884717" y="3982647"/>
            <a:ext cx="49587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是我国组建的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</a:rPr>
              <a:t>最早、规模最大、技术最为先进</a:t>
            </a:r>
            <a:endParaRPr lang="en-US" altLang="zh-CN" sz="2400" b="1" dirty="0">
              <a:solidFill>
                <a:schemeClr val="accent1">
                  <a:lumMod val="40000"/>
                  <a:lumOff val="6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的综合性航天发射中心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同时也是世界大型航天发射场之一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966" y="1028714"/>
            <a:ext cx="1722232" cy="1722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1372" y="1526566"/>
            <a:ext cx="3452477" cy="357152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66800" y="272715"/>
            <a:ext cx="4604702" cy="1092843"/>
            <a:chOff x="1066800" y="272715"/>
            <a:chExt cx="4604702" cy="109284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6800" y="272715"/>
              <a:ext cx="4604702" cy="107922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278944" y="626894"/>
              <a:ext cx="280740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1958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zh-CN" altLang="en-US" sz="2400" smtClean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3492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25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9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31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3462578" y="1447800"/>
            <a:ext cx="4909028" cy="49795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中国迈出了探空火箭技术的第一步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1927254" y="2249040"/>
            <a:ext cx="76289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中国自行设计制造的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试验型液体探空火箭</a:t>
            </a:r>
            <a:endParaRPr lang="en-US" altLang="zh-CN" sz="20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在上海南汇简易发射场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首次发射成功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，飞行高度</a:t>
            </a:r>
            <a:r>
              <a:rPr lang="en-US" altLang="zh-CN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千米</a:t>
            </a:r>
            <a:endParaRPr lang="en-US" altLang="zh-CN" sz="2000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迈出了中国</a:t>
            </a:r>
            <a:r>
              <a:rPr lang="zh-CN" altLang="en-US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探空火箭技术的第一步</a:t>
            </a:r>
            <a:endParaRPr lang="zh-CN" altLang="en-US" sz="20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59806" y="265614"/>
            <a:ext cx="5404279" cy="1182186"/>
            <a:chOff x="859806" y="265614"/>
            <a:chExt cx="5404279" cy="118218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9806" y="265614"/>
              <a:ext cx="5404279" cy="118218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743200" y="625875"/>
              <a:ext cx="2057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1960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endParaRPr lang="zh-CN" altLang="en-US" sz="240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1183" y="3726368"/>
            <a:ext cx="3200561" cy="28136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2295" y="1945757"/>
            <a:ext cx="4147878" cy="502773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789361" y="5149820"/>
            <a:ext cx="11400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8km</a:t>
            </a:r>
            <a:endParaRPr lang="zh-CN" altLang="en-US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72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2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3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31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36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37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59806" y="265614"/>
            <a:ext cx="5404279" cy="1182186"/>
            <a:chOff x="859806" y="265614"/>
            <a:chExt cx="5404279" cy="118218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9806" y="265614"/>
              <a:ext cx="5404279" cy="118218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743200" y="625875"/>
              <a:ext cx="27622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 1970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24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zh-CN" altLang="en-US" sz="240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sp>
        <p:nvSpPr>
          <p:cNvPr id="6" name="TextBox 19"/>
          <p:cNvSpPr txBox="1"/>
          <p:nvPr/>
        </p:nvSpPr>
        <p:spPr>
          <a:xfrm>
            <a:off x="6924381" y="4915958"/>
            <a:ext cx="53135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同时进行卫星技术试验，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探测电离层和大气密度</a:t>
            </a:r>
            <a:endParaRPr lang="zh-CN" altLang="en-US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65478" y="2337269"/>
            <a:ext cx="410881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中国成为世界上</a:t>
            </a:r>
            <a:r>
              <a:rPr lang="zh-CN" altLang="en-US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第五个发射卫星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国家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35221" y="3403168"/>
            <a:ext cx="6403225" cy="646331"/>
          </a:xfrm>
          <a:prstGeom prst="rect">
            <a:avLst/>
          </a:prstGeom>
          <a:solidFill>
            <a:srgbClr val="FFC000"/>
          </a:solidFill>
        </p:spPr>
        <p:txBody>
          <a:bodyPr wrap="square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srgbClr val="2C4E7C"/>
                </a:solidFill>
                <a:latin typeface="微软雅黑" pitchFamily="34" charset="-122"/>
                <a:ea typeface="微软雅黑" pitchFamily="34" charset="-122"/>
              </a:rPr>
              <a:t>卫星的主要任务是</a:t>
            </a:r>
            <a:r>
              <a:rPr lang="zh-CN" altLang="en-US" sz="2400" b="1" dirty="0">
                <a:solidFill>
                  <a:srgbClr val="2C4E7C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向太空播放</a:t>
            </a:r>
            <a:r>
              <a:rPr lang="en-US" altLang="zh-CN" sz="2400" b="1" dirty="0">
                <a:solidFill>
                  <a:srgbClr val="2C4E7C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b="1" dirty="0">
                <a:solidFill>
                  <a:srgbClr val="2C4E7C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东方红</a:t>
            </a:r>
            <a:r>
              <a:rPr lang="en-US" altLang="zh-CN" sz="2400" b="1" dirty="0">
                <a:solidFill>
                  <a:srgbClr val="2C4E7C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b="1" dirty="0">
                <a:solidFill>
                  <a:srgbClr val="2C4E7C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乐曲</a:t>
            </a:r>
            <a:endParaRPr lang="en-US" altLang="zh-CN" sz="2400" dirty="0">
              <a:solidFill>
                <a:srgbClr val="2C4E7C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7117682" y="-4498258"/>
            <a:ext cx="15854516" cy="15854516"/>
            <a:chOff x="-7117682" y="-4498258"/>
            <a:chExt cx="15854516" cy="15854516"/>
          </a:xfrm>
        </p:grpSpPr>
        <p:sp>
          <p:nvSpPr>
            <p:cNvPr id="10" name="椭圆 33"/>
            <p:cNvSpPr/>
            <p:nvPr/>
          </p:nvSpPr>
          <p:spPr>
            <a:xfrm>
              <a:off x="-6142805" y="-3107420"/>
              <a:ext cx="13072840" cy="13072840"/>
            </a:xfrm>
            <a:prstGeom prst="ellipse">
              <a:avLst/>
            </a:prstGeom>
            <a:noFill/>
            <a:ln w="28575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22"/>
            <p:cNvSpPr/>
            <p:nvPr/>
          </p:nvSpPr>
          <p:spPr>
            <a:xfrm>
              <a:off x="-5838005" y="-2079523"/>
              <a:ext cx="11017046" cy="11017046"/>
            </a:xfrm>
            <a:prstGeom prst="ellipse">
              <a:avLst/>
            </a:prstGeom>
            <a:noFill/>
            <a:ln w="28575">
              <a:solidFill>
                <a:schemeClr val="accent1">
                  <a:lumMod val="40000"/>
                  <a:lumOff val="6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-6570815" y="-1526458"/>
              <a:ext cx="9910916" cy="9910916"/>
            </a:xfrm>
            <a:prstGeom prst="ellipse">
              <a:avLst/>
            </a:prstGeom>
            <a:noFill/>
            <a:ln w="28575">
              <a:solidFill>
                <a:schemeClr val="accent1">
                  <a:lumMod val="20000"/>
                  <a:lumOff val="8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44"/>
            <p:cNvSpPr/>
            <p:nvPr/>
          </p:nvSpPr>
          <p:spPr>
            <a:xfrm>
              <a:off x="-7117682" y="-4498258"/>
              <a:ext cx="15854516" cy="15854516"/>
            </a:xfrm>
            <a:prstGeom prst="ellipse">
              <a:avLst/>
            </a:prstGeom>
            <a:noFill/>
            <a:ln w="28575">
              <a:solidFill>
                <a:schemeClr val="accent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"/>
            <p:cNvSpPr/>
            <p:nvPr/>
          </p:nvSpPr>
          <p:spPr>
            <a:xfrm>
              <a:off x="6662996" y="2385273"/>
              <a:ext cx="417254" cy="41725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2"/>
            <p:cNvSpPr/>
            <p:nvPr/>
          </p:nvSpPr>
          <p:spPr>
            <a:xfrm>
              <a:off x="4943844" y="3507148"/>
              <a:ext cx="417254" cy="41725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6" name="椭圆 3"/>
            <p:cNvSpPr/>
            <p:nvPr/>
          </p:nvSpPr>
          <p:spPr>
            <a:xfrm>
              <a:off x="6507127" y="4973755"/>
              <a:ext cx="417254" cy="41725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1431" y="1447800"/>
            <a:ext cx="4920583" cy="449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85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451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251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851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2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595" y="3638550"/>
            <a:ext cx="7967965" cy="2963086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39943" y="1820762"/>
            <a:ext cx="7915057" cy="1200329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卫星在轨道上运行 </a:t>
            </a:r>
            <a:r>
              <a:rPr lang="en-US" altLang="zh-CN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天后 </a:t>
            </a:r>
            <a:r>
              <a:rPr lang="zh-CN" alt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顺利地按预定时间</a:t>
            </a:r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返回中国大地</a:t>
            </a:r>
            <a:endParaRPr lang="en-US" altLang="zh-CN" sz="2400" b="1" dirty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我国成为</a:t>
            </a:r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世界上第三个掌握卫星返回技术的国家</a:t>
            </a:r>
          </a:p>
        </p:txBody>
      </p:sp>
      <p:sp>
        <p:nvSpPr>
          <p:cNvPr id="3" name="文本框 18"/>
          <p:cNvSpPr txBox="1"/>
          <p:nvPr>
            <p:custDataLst>
              <p:tags r:id="rId2"/>
            </p:custDataLst>
          </p:nvPr>
        </p:nvSpPr>
        <p:spPr>
          <a:xfrm>
            <a:off x="1814146" y="1153582"/>
            <a:ext cx="5167225" cy="56560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中国首颗返回式卫星发射成功</a:t>
            </a:r>
            <a:endParaRPr lang="en-US" altLang="zh-CN" sz="28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1371" y="-475694"/>
            <a:ext cx="5614885" cy="788054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42595" y="110460"/>
            <a:ext cx="4604702" cy="1079228"/>
            <a:chOff x="1066800" y="272715"/>
            <a:chExt cx="4604702" cy="107922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6800" y="272715"/>
              <a:ext cx="4604702" cy="107922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278944" y="626894"/>
              <a:ext cx="28074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 1975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11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26</a:t>
              </a:r>
              <a:r>
                <a:rPr lang="zh-CN" altLang="en-US" sz="2400" b="1" smtClean="0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zh-CN" altLang="en-US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6019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5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76181" y="1437139"/>
            <a:ext cx="8224426" cy="46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中国成功地用一枚火箭发射了</a:t>
            </a:r>
            <a:r>
              <a:rPr lang="en-US" altLang="zh-CN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颗卫星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: 圆角 20"/>
          <p:cNvSpPr/>
          <p:nvPr/>
        </p:nvSpPr>
        <p:spPr>
          <a:xfrm>
            <a:off x="4756920" y="2292266"/>
            <a:ext cx="2857218" cy="465993"/>
          </a:xfrm>
          <a:prstGeom prst="roundRect">
            <a:avLst>
              <a:gd name="adj" fmla="val 32063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颗卫星</a:t>
            </a:r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分别是</a:t>
            </a:r>
            <a:endParaRPr lang="en-US" altLang="zh-CN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86040" y="266011"/>
            <a:ext cx="5009959" cy="1053163"/>
            <a:chOff x="1086040" y="266011"/>
            <a:chExt cx="5009959" cy="1053163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6040" y="266011"/>
              <a:ext cx="5009959" cy="1017649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2282197" y="580510"/>
              <a:ext cx="31439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1981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9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zh-CN" altLang="en-US" sz="240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zh-CN" altLang="en-US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0308" y="3145386"/>
            <a:ext cx="8411382" cy="260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46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50000" y="15000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5857" y="1262743"/>
            <a:ext cx="3597971" cy="4296084"/>
          </a:xfrm>
          <a:prstGeom prst="rect">
            <a:avLst/>
          </a:prstGeom>
        </p:spPr>
      </p:pic>
      <p:sp>
        <p:nvSpPr>
          <p:cNvPr id="3" name="TextBox 10"/>
          <p:cNvSpPr txBox="1"/>
          <p:nvPr/>
        </p:nvSpPr>
        <p:spPr>
          <a:xfrm>
            <a:off x="3564824" y="1266048"/>
            <a:ext cx="3699576" cy="46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中国第一颗通信卫星升空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4590081" y="5890920"/>
            <a:ext cx="602712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中国卫星通信业务由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试验阶段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进入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使用阶段</a:t>
            </a:r>
            <a:endParaRPr lang="zh-CN" altLang="en-US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1805" y="2281490"/>
            <a:ext cx="659988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，卫星进入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准静止轨道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入轨精度极高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48061" y="3542936"/>
            <a:ext cx="4753224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2400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卫星通信试验正式开始</a:t>
            </a:r>
            <a:endParaRPr lang="en-US" altLang="zh-CN" sz="2400" b="1" dirty="0">
              <a:solidFill>
                <a:schemeClr val="accent6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29257" y="4854651"/>
            <a:ext cx="4137671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日</a:t>
            </a:r>
            <a:r>
              <a:rPr lang="zh-CN" altLang="en-US" sz="2400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卫星正式交付使用</a:t>
            </a:r>
            <a:endParaRPr lang="en-US" altLang="zh-CN" sz="24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9806" y="265614"/>
            <a:ext cx="5404279" cy="1182186"/>
            <a:chOff x="859806" y="265614"/>
            <a:chExt cx="5404279" cy="118218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9806" y="265614"/>
              <a:ext cx="5404279" cy="1182186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743200" y="625875"/>
              <a:ext cx="27622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1984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8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zh-CN" altLang="en-US" sz="2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436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1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1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3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24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 additive="base" accumulate="none">
                                        <p:cTn id="28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0" y="0"/>
                                      <p:to x="120000" y="120000"/>
                                    </p:animScale>
                                    <p:animScale>
                                      <p:cBhvr additive="base" accumulate="none">
                                        <p:cTn id="29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20000" y="12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3815" y="1528193"/>
            <a:ext cx="8037667" cy="164352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中国第一艘无人试验飞船神舟一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endParaRPr lang="en-US" altLang="zh-CN" sz="2400" b="1" dirty="0" smtClean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飞行</a:t>
            </a:r>
            <a:r>
              <a:rPr lang="en-US" altLang="zh-CN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圈</a:t>
            </a: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历时</a:t>
            </a:r>
            <a:r>
              <a:rPr lang="en-US" altLang="zh-CN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个小时</a:t>
            </a:r>
            <a:endParaRPr lang="en-US" altLang="zh-CN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21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日凌晨</a:t>
            </a:r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在预定地区</a:t>
            </a:r>
            <a:r>
              <a:rPr lang="zh-CN" altLang="en-US" sz="24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安全</a:t>
            </a:r>
            <a:r>
              <a:rPr lang="zh-CN" altLang="en-US" sz="2400" b="1" dirty="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着陆</a:t>
            </a:r>
            <a:endParaRPr lang="zh-CN" altLang="en-US" sz="2400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59806" y="265614"/>
            <a:ext cx="5404279" cy="1182186"/>
            <a:chOff x="859806" y="265614"/>
            <a:chExt cx="5404279" cy="118218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9806" y="265614"/>
              <a:ext cx="5404279" cy="118218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743200" y="625875"/>
              <a:ext cx="27622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1999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11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月</a:t>
              </a:r>
              <a:r>
                <a:rPr lang="en-US" altLang="zh-CN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zh-CN" altLang="en-US" sz="2400" b="1">
                  <a:solidFill>
                    <a:schemeClr val="accent5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日</a:t>
              </a:r>
              <a:endParaRPr lang="zh-CN" altLang="en-US" sz="24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3151" y="3363099"/>
            <a:ext cx="3702348" cy="3139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6477" y="3518541"/>
            <a:ext cx="3441847" cy="282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14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665</Words>
  <Application>Microsoft Office PowerPoint</Application>
  <PresentationFormat>宽屏</PresentationFormat>
  <Paragraphs>71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xtzj</cp:lastModifiedBy>
  <cp:revision>47</cp:revision>
  <dcterms:created xsi:type="dcterms:W3CDTF">2020-09-27T02:12:43Z</dcterms:created>
  <dcterms:modified xsi:type="dcterms:W3CDTF">2020-10-26T11:32:26Z</dcterms:modified>
</cp:coreProperties>
</file>