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7" r:id="rId4"/>
    <p:sldId id="259" r:id="rId5"/>
    <p:sldId id="258" r:id="rId6"/>
    <p:sldId id="260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6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344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03351F-C84C-4E79-A774-EE444CB8C4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6115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5861F9-A328-409E-A226-EE710D677E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66488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BF5F0C-500A-4D6D-A3BD-95C52CE5B1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16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C57F1-1448-4456-A3AB-C8A6FFDAE16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79981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08B1BE-2B38-426C-BB36-F13A6F5876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368824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DCC236-1EFC-497E-8B89-5CDECD56125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75244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B4009A-0C13-4335-9CD3-21BF8553B14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88416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B9C12A-4B1E-4877-9FE9-EE2A775435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26995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0E8942-0ED0-4B43-ABB2-3FD2712A83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97637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904E3A-0754-4B47-8A05-B02DC9CF10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36314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02581-ABEE-4671-AA52-8707EEA78DE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164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5AF4E1D-C9B6-4DF6-BF89-15C9C9251F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756592" y="0"/>
            <a:ext cx="4752975" cy="1470025"/>
          </a:xfrm>
        </p:spPr>
        <p:txBody>
          <a:bodyPr anchor="ctr"/>
          <a:lstStyle/>
          <a:p>
            <a:r>
              <a:rPr lang="zh-CN" altLang="en-US" dirty="0">
                <a:solidFill>
                  <a:srgbClr val="FF0000"/>
                </a:solidFill>
                <a:ea typeface="黑体" panose="02010609060101010101" pitchFamily="49" charset="-122"/>
              </a:rPr>
              <a:t>京剧行当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2132856"/>
            <a:ext cx="3440038" cy="3390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0394" y="1591181"/>
            <a:ext cx="1224136" cy="1295306"/>
          </a:xfrm>
          <a:prstGeom prst="rect">
            <a:avLst/>
          </a:prstGeom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0"/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11383" y="1591181"/>
            <a:ext cx="1224136" cy="1299172"/>
          </a:xfrm>
          <a:prstGeom prst="rect">
            <a:avLst/>
          </a:prstGeom>
          <a:solidFill>
            <a:schemeClr val="accent1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3913" y="4103536"/>
            <a:ext cx="1200617" cy="128502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7796" y="2919061"/>
            <a:ext cx="1206928" cy="123541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1383" y="4154478"/>
            <a:ext cx="1171013" cy="1359887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/>
          <p:cNvSpPr txBox="1"/>
          <p:nvPr/>
        </p:nvSpPr>
        <p:spPr>
          <a:xfrm>
            <a:off x="179512" y="2652043"/>
            <a:ext cx="89915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latin typeface="汉仪中隶书简" panose="02010604000101010101" pitchFamily="2" charset="-122"/>
                <a:ea typeface="汉仪中隶书简" panose="02010604000101010101" pitchFamily="2" charset="-122"/>
              </a:rPr>
              <a:t>目</a:t>
            </a:r>
            <a:endParaRPr lang="en-US" altLang="zh-CN" dirty="0" smtClean="0">
              <a:solidFill>
                <a:srgbClr val="FF0000"/>
              </a:solidFill>
              <a:latin typeface="汉仪中隶书简" panose="02010604000101010101" pitchFamily="2" charset="-122"/>
              <a:ea typeface="汉仪中隶书简" panose="0201060400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汉仪中隶书简" panose="02010604000101010101" pitchFamily="2" charset="-122"/>
                <a:ea typeface="汉仪中隶书简" panose="02010604000101010101" pitchFamily="2" charset="-122"/>
              </a:rPr>
              <a:t>  </a:t>
            </a:r>
            <a:endParaRPr lang="en-US" altLang="zh-CN" dirty="0" smtClean="0">
              <a:solidFill>
                <a:srgbClr val="FF0000"/>
              </a:solidFill>
              <a:latin typeface="汉仪中隶书简" panose="02010604000101010101" pitchFamily="2" charset="-122"/>
              <a:ea typeface="汉仪中隶书简" panose="02010604000101010101" pitchFamily="2" charset="-122"/>
            </a:endParaRPr>
          </a:p>
          <a:p>
            <a:r>
              <a:rPr lang="zh-CN" altLang="en-US" dirty="0" smtClean="0">
                <a:solidFill>
                  <a:srgbClr val="FF0000"/>
                </a:solidFill>
                <a:latin typeface="汉仪中隶书简" panose="02010604000101010101" pitchFamily="2" charset="-122"/>
                <a:ea typeface="汉仪中隶书简" panose="02010604000101010101" pitchFamily="2" charset="-122"/>
              </a:rPr>
              <a:t>录</a:t>
            </a:r>
            <a:endParaRPr lang="zh-CN" altLang="en-US" dirty="0">
              <a:solidFill>
                <a:srgbClr val="FF0000"/>
              </a:solidFill>
              <a:latin typeface="汉仪中隶书简" panose="02010604000101010101" pitchFamily="2" charset="-122"/>
              <a:ea typeface="汉仪中隶书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47739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260350"/>
            <a:ext cx="936625" cy="922338"/>
          </a:xfrm>
        </p:spPr>
        <p:txBody>
          <a:bodyPr/>
          <a:lstStyle/>
          <a:p>
            <a:pPr algn="l"/>
            <a:r>
              <a:rPr lang="zh-CN" altLang="en-US" sz="5400" dirty="0">
                <a:solidFill>
                  <a:srgbClr val="FF0000"/>
                </a:solidFill>
                <a:ea typeface="黑体" panose="02010609060101010101" pitchFamily="49" charset="-122"/>
              </a:rPr>
              <a:t>生</a:t>
            </a:r>
          </a:p>
        </p:txBody>
      </p:sp>
      <p:sp>
        <p:nvSpPr>
          <p:cNvPr id="3084" name="AutoShape 12"/>
          <p:cNvSpPr>
            <a:spLocks noChangeArrowheads="1"/>
          </p:cNvSpPr>
          <p:nvPr/>
        </p:nvSpPr>
        <p:spPr bwMode="auto">
          <a:xfrm>
            <a:off x="2771775" y="620713"/>
            <a:ext cx="3529013" cy="6067425"/>
          </a:xfrm>
          <a:prstGeom prst="roundRect">
            <a:avLst>
              <a:gd name="adj" fmla="val 7574"/>
            </a:avLst>
          </a:prstGeom>
          <a:noFill/>
          <a:ln w="38100">
            <a:solidFill>
              <a:schemeClr val="bg2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0C0C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/>
              <a:t>        </a:t>
            </a:r>
            <a:r>
              <a:rPr lang="zh-CN" altLang="en-US" sz="2000" b="1"/>
              <a:t>生行简称“生”。生行分为须生</a:t>
            </a:r>
            <a:r>
              <a:rPr lang="en-US" altLang="zh-CN" sz="2000" b="1"/>
              <a:t>(</a:t>
            </a:r>
            <a:r>
              <a:rPr lang="zh-CN" altLang="en-US" sz="2000" b="1"/>
              <a:t>老生</a:t>
            </a:r>
            <a:r>
              <a:rPr lang="en-US" altLang="zh-CN" sz="2000" b="1"/>
              <a:t>)</a:t>
            </a:r>
            <a:r>
              <a:rPr lang="zh-CN" altLang="en-US" sz="2000" b="1"/>
              <a:t>、红生、小生、武生、娃娃生等。为京剧中的重要行当之一。</a:t>
            </a:r>
            <a:br>
              <a:rPr lang="zh-CN" altLang="en-US" sz="2000" b="1"/>
            </a:br>
            <a:r>
              <a:rPr lang="zh-CN" altLang="en-US" sz="2000" b="1"/>
              <a:t>　　须生</a:t>
            </a:r>
            <a:r>
              <a:rPr lang="en-US" altLang="zh-CN" sz="2000" b="1"/>
              <a:t>(</a:t>
            </a:r>
            <a:r>
              <a:rPr lang="zh-CN" altLang="en-US" sz="2000" b="1"/>
              <a:t>老生</a:t>
            </a:r>
            <a:r>
              <a:rPr lang="en-US" altLang="zh-CN" sz="2000" b="1"/>
              <a:t>)</a:t>
            </a:r>
            <a:r>
              <a:rPr lang="zh-CN" altLang="en-US" sz="2000" b="1"/>
              <a:t>：即中年以上的剧中人，口戴胡子</a:t>
            </a:r>
            <a:r>
              <a:rPr lang="en-US" altLang="zh-CN" sz="2000" b="1"/>
              <a:t>(</a:t>
            </a:r>
            <a:r>
              <a:rPr lang="zh-CN" altLang="en-US" sz="2000" b="1"/>
              <a:t>髯口</a:t>
            </a:r>
            <a:r>
              <a:rPr lang="en-US" altLang="zh-CN" sz="2000" b="1"/>
              <a:t>)</a:t>
            </a:r>
            <a:r>
              <a:rPr lang="zh-CN" altLang="en-US" sz="2000" b="1"/>
              <a:t>，因性格与身份的不同，可分为安工老生或称唱工老生，靠把老生，衰派老生。</a:t>
            </a:r>
            <a:br>
              <a:rPr lang="zh-CN" altLang="en-US" sz="2000" b="1"/>
            </a:br>
            <a:r>
              <a:rPr lang="zh-CN" altLang="en-US" sz="2000" b="1"/>
              <a:t>　　红生：为勾红脸的须生，如扮演关羽、赵匡胤等。 </a:t>
            </a:r>
          </a:p>
          <a:p>
            <a:r>
              <a:rPr lang="zh-CN" altLang="en-US" sz="2000" b="1"/>
              <a:t>　　小生：指演剧中的翎子生</a:t>
            </a:r>
            <a:r>
              <a:rPr lang="en-US" altLang="zh-CN" sz="2000" b="1"/>
              <a:t>(</a:t>
            </a:r>
            <a:r>
              <a:rPr lang="zh-CN" altLang="en-US" sz="2000" b="1"/>
              <a:t>带雉翎的大将，王侯等</a:t>
            </a:r>
            <a:r>
              <a:rPr lang="en-US" altLang="zh-CN" sz="2000" b="1"/>
              <a:t>)</a:t>
            </a:r>
            <a:r>
              <a:rPr lang="zh-CN" altLang="en-US" sz="2000" b="1"/>
              <a:t>，纱帽生</a:t>
            </a:r>
            <a:r>
              <a:rPr lang="en-US" altLang="zh-CN" sz="2000" b="1"/>
              <a:t>(</a:t>
            </a:r>
            <a:r>
              <a:rPr lang="zh-CN" altLang="en-US" sz="2000" b="1"/>
              <a:t>官生</a:t>
            </a:r>
            <a:r>
              <a:rPr lang="en-US" altLang="zh-CN" sz="2000" b="1"/>
              <a:t>)</a:t>
            </a:r>
            <a:r>
              <a:rPr lang="zh-CN" altLang="en-US" sz="2000" b="1"/>
              <a:t>、扇子生</a:t>
            </a:r>
            <a:r>
              <a:rPr lang="en-US" altLang="zh-CN" sz="2000" b="1"/>
              <a:t>(</a:t>
            </a:r>
            <a:r>
              <a:rPr lang="zh-CN" altLang="en-US" sz="2000" b="1"/>
              <a:t>书生</a:t>
            </a:r>
            <a:r>
              <a:rPr lang="en-US" altLang="zh-CN" sz="2000" b="1"/>
              <a:t>)</a:t>
            </a:r>
            <a:r>
              <a:rPr lang="zh-CN" altLang="en-US" sz="2000" b="1"/>
              <a:t>、穷生</a:t>
            </a:r>
            <a:r>
              <a:rPr lang="en-US" altLang="zh-CN" sz="2000" b="1"/>
              <a:t>(</a:t>
            </a:r>
            <a:r>
              <a:rPr lang="zh-CN" altLang="en-US" sz="2000" b="1"/>
              <a:t>穷酸文人</a:t>
            </a:r>
            <a:r>
              <a:rPr lang="en-US" altLang="zh-CN" sz="2000" b="1"/>
              <a:t>)</a:t>
            </a:r>
            <a:r>
              <a:rPr lang="zh-CN" altLang="en-US" sz="2000" b="1"/>
              <a:t>等。 </a:t>
            </a:r>
          </a:p>
          <a:p>
            <a:r>
              <a:rPr lang="zh-CN" altLang="en-US" sz="2000" b="1"/>
              <a:t>　　武生：为戏中的武打角色，穿厚底靴的叫长靠</a:t>
            </a:r>
            <a:r>
              <a:rPr lang="en-US" altLang="zh-CN" sz="2000" b="1"/>
              <a:t>(</a:t>
            </a:r>
            <a:r>
              <a:rPr lang="zh-CN" altLang="en-US" sz="2000" b="1"/>
              <a:t>墩子</a:t>
            </a:r>
            <a:r>
              <a:rPr lang="en-US" altLang="zh-CN" sz="2000" b="1"/>
              <a:t>)</a:t>
            </a:r>
            <a:r>
              <a:rPr lang="zh-CN" altLang="en-US" sz="2000" b="1"/>
              <a:t>武生，穿薄底靴的称短打</a:t>
            </a:r>
            <a:r>
              <a:rPr lang="en-US" altLang="zh-CN" sz="2000" b="1"/>
              <a:t>(</a:t>
            </a:r>
            <a:r>
              <a:rPr lang="zh-CN" altLang="en-US" sz="2000" b="1"/>
              <a:t>撇子</a:t>
            </a:r>
            <a:r>
              <a:rPr lang="en-US" altLang="zh-CN" sz="2000" b="1"/>
              <a:t>)</a:t>
            </a:r>
            <a:r>
              <a:rPr lang="zh-CN" altLang="en-US" sz="2000" b="1"/>
              <a:t>武生。</a:t>
            </a:r>
          </a:p>
        </p:txBody>
      </p:sp>
      <p:sp>
        <p:nvSpPr>
          <p:cNvPr id="3085" name="AutoShape 13" descr="武生1"/>
          <p:cNvSpPr>
            <a:spLocks noChangeArrowheads="1"/>
          </p:cNvSpPr>
          <p:nvPr/>
        </p:nvSpPr>
        <p:spPr bwMode="auto">
          <a:xfrm>
            <a:off x="6443663" y="620713"/>
            <a:ext cx="2339975" cy="2233612"/>
          </a:xfrm>
          <a:prstGeom prst="roundRect">
            <a:avLst>
              <a:gd name="adj" fmla="val 7958"/>
            </a:avLst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02" name="AutoShape 30" descr="5a170f53t81aff15f2291&amp;690"/>
          <p:cNvSpPr>
            <a:spLocks noChangeArrowheads="1"/>
          </p:cNvSpPr>
          <p:nvPr/>
        </p:nvSpPr>
        <p:spPr bwMode="auto">
          <a:xfrm>
            <a:off x="6476909" y="3663589"/>
            <a:ext cx="2376487" cy="1728788"/>
          </a:xfrm>
          <a:prstGeom prst="roundRect">
            <a:avLst>
              <a:gd name="adj" fmla="val 7958"/>
            </a:avLst>
          </a:prstGeom>
          <a:blipFill dpi="0" rotWithShape="1">
            <a:blip r:embed="rId3"/>
            <a:srcRect/>
            <a:stretch>
              <a:fillRect b="-6425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692275" y="404813"/>
            <a:ext cx="2016125" cy="1143000"/>
          </a:xfrm>
        </p:spPr>
        <p:txBody>
          <a:bodyPr/>
          <a:lstStyle/>
          <a:p>
            <a:pPr algn="l"/>
            <a:r>
              <a:rPr lang="zh-CN" altLang="en-US" sz="6000" dirty="0">
                <a:solidFill>
                  <a:srgbClr val="FF0000"/>
                </a:solidFill>
                <a:ea typeface="黑体" panose="02010609060101010101" pitchFamily="49" charset="-122"/>
              </a:rPr>
              <a:t>净</a:t>
            </a:r>
          </a:p>
        </p:txBody>
      </p:sp>
      <p:sp>
        <p:nvSpPr>
          <p:cNvPr id="6148" name="AutoShape 4" descr="200822154852875"/>
          <p:cNvSpPr>
            <a:spLocks noChangeArrowheads="1"/>
          </p:cNvSpPr>
          <p:nvPr/>
        </p:nvSpPr>
        <p:spPr bwMode="auto">
          <a:xfrm>
            <a:off x="5508625" y="836613"/>
            <a:ext cx="3022600" cy="2366962"/>
          </a:xfrm>
          <a:prstGeom prst="roundRect">
            <a:avLst>
              <a:gd name="adj" fmla="val 11269"/>
            </a:avLst>
          </a:prstGeom>
          <a:blipFill dpi="0" rotWithShape="1">
            <a:blip r:embed="rId2"/>
            <a:srcRect/>
            <a:stretch>
              <a:fillRect r="-18480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909638" y="2430463"/>
            <a:ext cx="4035425" cy="3627437"/>
          </a:xfrm>
          <a:prstGeom prst="roundRect">
            <a:avLst>
              <a:gd name="adj" fmla="val 7056"/>
            </a:avLst>
          </a:prstGeom>
          <a:noFill/>
          <a:ln w="38100">
            <a:solidFill>
              <a:schemeClr val="bg2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latin typeface="宋体" panose="02010600030101010101" pitchFamily="2" charset="-122"/>
              </a:rPr>
              <a:t>    </a:t>
            </a:r>
            <a:r>
              <a:rPr lang="zh-CN" altLang="en-US" sz="2000" b="1">
                <a:latin typeface="宋体" panose="02010600030101010101" pitchFamily="2" charset="-122"/>
              </a:rPr>
              <a:t>净行简称“净”，亦叫花脸。净角指脸画彩图的花脸角色，看来并不干净，故反其意为“净”。净行分如下几种角色：以唱为主的铜锤花脸与黑头花脸；以工架为主的架子花脸，如大将、和尚、绿林好汉及武花脸与摔打花脸等。铜锤花脸称正净，架子花脸叫副净、武工花脸名武净，武二花脸言红净，在表演风格上均有不同的特色。</a:t>
            </a:r>
          </a:p>
        </p:txBody>
      </p:sp>
      <p:sp>
        <p:nvSpPr>
          <p:cNvPr id="6150" name="AutoShape 6" descr="people-artist-yangchi-mask9"/>
          <p:cNvSpPr>
            <a:spLocks noChangeArrowheads="1"/>
          </p:cNvSpPr>
          <p:nvPr/>
        </p:nvSpPr>
        <p:spPr bwMode="auto">
          <a:xfrm>
            <a:off x="5508625" y="3500438"/>
            <a:ext cx="3022600" cy="2879725"/>
          </a:xfrm>
          <a:prstGeom prst="roundRect">
            <a:avLst>
              <a:gd name="adj" fmla="val 11269"/>
            </a:avLst>
          </a:prstGeom>
          <a:blipFill dpi="0" rotWithShape="1">
            <a:blip r:embed="rId3"/>
            <a:srcRect/>
            <a:stretch>
              <a:fillRect b="-29032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474663" y="1995488"/>
            <a:ext cx="4954587" cy="4352925"/>
          </a:xfrm>
          <a:prstGeom prst="roundRect">
            <a:avLst>
              <a:gd name="adj" fmla="val 10532"/>
            </a:avLst>
          </a:prstGeom>
          <a:noFill/>
          <a:ln w="38100">
            <a:solidFill>
              <a:schemeClr val="bg2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latin typeface="宋体" panose="02010600030101010101" pitchFamily="2" charset="-122"/>
              </a:rPr>
              <a:t>      </a:t>
            </a:r>
            <a:r>
              <a:rPr lang="zh-CN" altLang="en-US" sz="2000">
                <a:latin typeface="宋体" panose="02010600030101010101" pitchFamily="2" charset="-122"/>
              </a:rPr>
              <a:t>旦行简称“旦”。分青衣、花旦、武旦、老旦、贴旦、闺旦等角色。旦角全为女性。 </a:t>
            </a:r>
            <a:br>
              <a:rPr lang="zh-CN" altLang="en-US" sz="2000">
                <a:latin typeface="宋体" panose="02010600030101010101" pitchFamily="2" charset="-122"/>
              </a:rPr>
            </a:br>
            <a:r>
              <a:rPr lang="zh-CN" altLang="en-US" sz="2000">
                <a:latin typeface="宋体" panose="02010600030101010101" pitchFamily="2" charset="-122"/>
              </a:rPr>
              <a:t>    青衣：以唱为主，扮演贤妻良母型角色。 </a:t>
            </a:r>
            <a:br>
              <a:rPr lang="zh-CN" altLang="en-US" sz="2000">
                <a:latin typeface="宋体" panose="02010600030101010101" pitchFamily="2" charset="-122"/>
              </a:rPr>
            </a:br>
            <a:r>
              <a:rPr lang="zh-CN" altLang="en-US" sz="2000">
                <a:latin typeface="宋体" panose="02010600030101010101" pitchFamily="2" charset="-122"/>
              </a:rPr>
              <a:t>    花旦：多表演性格活泼的女子</a:t>
            </a:r>
            <a:r>
              <a:rPr lang="en-US" altLang="zh-CN" sz="2000">
                <a:latin typeface="宋体" panose="02010600030101010101" pitchFamily="2" charset="-122"/>
              </a:rPr>
              <a:t>,</a:t>
            </a:r>
            <a:r>
              <a:rPr lang="zh-CN" altLang="en-US" sz="2000">
                <a:latin typeface="宋体" panose="02010600030101010101" pitchFamily="2" charset="-122"/>
              </a:rPr>
              <a:t>也有一部分悲剧和反面人物。 </a:t>
            </a:r>
            <a:br>
              <a:rPr lang="zh-CN" altLang="en-US" sz="2000">
                <a:latin typeface="宋体" panose="02010600030101010101" pitchFamily="2" charset="-122"/>
              </a:rPr>
            </a:br>
            <a:r>
              <a:rPr lang="zh-CN" altLang="en-US" sz="2000">
                <a:latin typeface="宋体" panose="02010600030101010101" pitchFamily="2" charset="-122"/>
              </a:rPr>
              <a:t>    花衫：介于青衣和花旦之间，梳古装头（如古代仕女画中的头型）。</a:t>
            </a:r>
            <a:br>
              <a:rPr lang="zh-CN" altLang="en-US" sz="2000">
                <a:latin typeface="宋体" panose="02010600030101010101" pitchFamily="2" charset="-122"/>
              </a:rPr>
            </a:br>
            <a:r>
              <a:rPr lang="zh-CN" altLang="en-US" sz="2000">
                <a:latin typeface="宋体" panose="02010600030101010101" pitchFamily="2" charset="-122"/>
              </a:rPr>
              <a:t>     武旦、刀马旦：为演武功见长的女性。</a:t>
            </a:r>
            <a:br>
              <a:rPr lang="zh-CN" altLang="en-US" sz="2000">
                <a:latin typeface="宋体" panose="02010600030101010101" pitchFamily="2" charset="-122"/>
              </a:rPr>
            </a:br>
            <a:r>
              <a:rPr lang="zh-CN" altLang="en-US" sz="2000">
                <a:latin typeface="宋体" panose="02010600030101010101" pitchFamily="2" charset="-122"/>
              </a:rPr>
              <a:t>     老旦：用本噪子演唱，多为中老年妇女。</a:t>
            </a:r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835150" y="404813"/>
            <a:ext cx="2016125" cy="1143000"/>
          </a:xfrm>
        </p:spPr>
        <p:txBody>
          <a:bodyPr/>
          <a:lstStyle/>
          <a:p>
            <a:pPr algn="l"/>
            <a:r>
              <a:rPr lang="zh-CN" altLang="en-US" sz="6000" dirty="0">
                <a:solidFill>
                  <a:srgbClr val="FF0000"/>
                </a:solidFill>
                <a:ea typeface="黑体" panose="02010609060101010101" pitchFamily="49" charset="-122"/>
              </a:rPr>
              <a:t>旦</a:t>
            </a:r>
          </a:p>
        </p:txBody>
      </p:sp>
      <p:sp>
        <p:nvSpPr>
          <p:cNvPr id="5129" name="AutoShape 9" descr="5a170f53t81aff102183a&amp;690"/>
          <p:cNvSpPr>
            <a:spLocks noChangeArrowheads="1"/>
          </p:cNvSpPr>
          <p:nvPr/>
        </p:nvSpPr>
        <p:spPr bwMode="auto">
          <a:xfrm>
            <a:off x="5795963" y="3898901"/>
            <a:ext cx="2447925" cy="2449512"/>
          </a:xfrm>
          <a:prstGeom prst="roundRect">
            <a:avLst>
              <a:gd name="adj" fmla="val 8981"/>
            </a:avLst>
          </a:prstGeom>
          <a:blipFill dpi="0" rotWithShape="1">
            <a:blip r:embed="rId2"/>
            <a:srcRect/>
            <a:stretch>
              <a:fillRect b="-23613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0" name="AutoShape 10" descr="5a170f53t81aff1a85e3f&amp;690"/>
          <p:cNvSpPr>
            <a:spLocks noChangeArrowheads="1"/>
          </p:cNvSpPr>
          <p:nvPr/>
        </p:nvSpPr>
        <p:spPr bwMode="auto">
          <a:xfrm>
            <a:off x="5795963" y="699294"/>
            <a:ext cx="2376487" cy="2592388"/>
          </a:xfrm>
          <a:prstGeom prst="roundRect">
            <a:avLst>
              <a:gd name="adj" fmla="val 8981"/>
            </a:avLst>
          </a:prstGeom>
          <a:blipFill dpi="0" rotWithShape="1">
            <a:blip r:embed="rId3"/>
            <a:srcRect/>
            <a:stretch>
              <a:fillRect b="-25178"/>
            </a:stretch>
          </a:blip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74638"/>
            <a:ext cx="1728787" cy="1143000"/>
          </a:xfrm>
        </p:spPr>
        <p:txBody>
          <a:bodyPr/>
          <a:lstStyle/>
          <a:p>
            <a:pPr algn="l"/>
            <a:r>
              <a:rPr lang="zh-CN" altLang="en-US" sz="6000" dirty="0">
                <a:solidFill>
                  <a:srgbClr val="FF0000"/>
                </a:solidFill>
                <a:ea typeface="黑体" panose="02010609060101010101" pitchFamily="49" charset="-122"/>
              </a:rPr>
              <a:t>丑</a:t>
            </a:r>
          </a:p>
        </p:txBody>
      </p:sp>
      <p:sp>
        <p:nvSpPr>
          <p:cNvPr id="7173" name="AutoShape 5"/>
          <p:cNvSpPr>
            <a:spLocks noChangeArrowheads="1"/>
          </p:cNvSpPr>
          <p:nvPr/>
        </p:nvSpPr>
        <p:spPr bwMode="auto">
          <a:xfrm>
            <a:off x="974725" y="2208213"/>
            <a:ext cx="4198938" cy="4006850"/>
          </a:xfrm>
          <a:prstGeom prst="roundRect">
            <a:avLst>
              <a:gd name="adj" fmla="val 9653"/>
            </a:avLst>
          </a:prstGeom>
          <a:noFill/>
          <a:ln w="38100">
            <a:solidFill>
              <a:schemeClr val="bg2"/>
            </a:solidFill>
            <a:prstDash val="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2000" b="1"/>
              <a:t>       </a:t>
            </a:r>
            <a:r>
              <a:rPr lang="zh-CN" altLang="en-US" sz="2000" b="1"/>
              <a:t>丑行简称“丑”。剧中丑行勾脸，而勾画“三花脸”，面谱与花脸有很大区别。 </a:t>
            </a:r>
          </a:p>
          <a:p>
            <a:r>
              <a:rPr lang="zh-CN" altLang="en-US" sz="2000" b="1"/>
              <a:t>　　丑行又分文丑、武丑。文丑中又分为方巾丑</a:t>
            </a:r>
            <a:r>
              <a:rPr lang="en-US" altLang="zh-CN" sz="2000" b="1"/>
              <a:t>(</a:t>
            </a:r>
            <a:r>
              <a:rPr lang="zh-CN" altLang="en-US" sz="2000" b="1"/>
              <a:t>文人，儒生</a:t>
            </a:r>
            <a:r>
              <a:rPr lang="en-US" altLang="zh-CN" sz="2000" b="1"/>
              <a:t>)</a:t>
            </a:r>
            <a:r>
              <a:rPr lang="zh-CN" altLang="en-US" sz="2000" b="1"/>
              <a:t>；武丑，专演跌、打、翻、扑等武技角色。根据动物属相，丑属牛，牛性笨，丑为笨的代名词。但舞台上的武丑亦叫开口跳，而能说能跳，表演出活泼伶俐，善演武功武技的角色，此与牛的丑笨性又截然不同。</a:t>
            </a:r>
          </a:p>
        </p:txBody>
      </p:sp>
      <p:sp>
        <p:nvSpPr>
          <p:cNvPr id="7172" name="AutoShape 4" descr="5a170f53t81aff51ee360&amp;690"/>
          <p:cNvSpPr>
            <a:spLocks noChangeArrowheads="1"/>
          </p:cNvSpPr>
          <p:nvPr/>
        </p:nvSpPr>
        <p:spPr bwMode="auto">
          <a:xfrm>
            <a:off x="5990205" y="3645024"/>
            <a:ext cx="2593107" cy="2808288"/>
          </a:xfrm>
          <a:prstGeom prst="roundRect">
            <a:avLst>
              <a:gd name="adj" fmla="val 5968"/>
            </a:avLst>
          </a:prstGeom>
          <a:blipFill dpi="0" rotWithShape="1">
            <a:blip r:embed="rId2"/>
            <a:srcRect/>
            <a:stretch>
              <a:fillRect r="-466"/>
            </a:stretch>
          </a:blipFill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4" name="AutoShape 6" descr="58e5e00bgw1e1ivwj170pj"/>
          <p:cNvSpPr>
            <a:spLocks noChangeArrowheads="1"/>
          </p:cNvSpPr>
          <p:nvPr/>
        </p:nvSpPr>
        <p:spPr bwMode="auto">
          <a:xfrm>
            <a:off x="5990205" y="548680"/>
            <a:ext cx="2113096" cy="2808287"/>
          </a:xfrm>
          <a:prstGeom prst="roundRect">
            <a:avLst>
              <a:gd name="adj" fmla="val 5968"/>
            </a:avLst>
          </a:prstGeom>
          <a:blipFill dpi="0" rotWithShape="1">
            <a:blip r:embed="rId3"/>
            <a:srcRect/>
            <a:stretch>
              <a:fillRect r="-2345"/>
            </a:stretch>
          </a:blipFill>
          <a:ln w="9525">
            <a:solidFill>
              <a:schemeClr val="tx1"/>
            </a:solidFill>
            <a:prstDash val="dashDot"/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1763713" y="274638"/>
            <a:ext cx="1728787" cy="1143000"/>
          </a:xfrm>
        </p:spPr>
        <p:txBody>
          <a:bodyPr/>
          <a:lstStyle/>
          <a:p>
            <a:pPr algn="l"/>
            <a:r>
              <a:rPr lang="zh-CN" altLang="en-US" sz="6000" dirty="0" smtClean="0">
                <a:solidFill>
                  <a:srgbClr val="FF0000"/>
                </a:solidFill>
                <a:ea typeface="黑体" panose="02010609060101010101" pitchFamily="49" charset="-122"/>
              </a:rPr>
              <a:t>末</a:t>
            </a:r>
            <a:endParaRPr lang="zh-CN" altLang="en-US" sz="6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02905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347864" y="4365104"/>
            <a:ext cx="65527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中国京剧艺术网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7164288" y="6391961"/>
            <a:ext cx="15841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/>
              <a:t>关于我们</a:t>
            </a:r>
            <a:endParaRPr lang="zh-CN" altLang="en-US" sz="2400" dirty="0"/>
          </a:p>
        </p:txBody>
      </p:sp>
      <p:sp>
        <p:nvSpPr>
          <p:cNvPr id="2" name="矩形 1"/>
          <p:cNvSpPr/>
          <p:nvPr/>
        </p:nvSpPr>
        <p:spPr>
          <a:xfrm>
            <a:off x="2699792" y="2461357"/>
            <a:ext cx="41216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5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a:rPr>
              <a:t>谢  谢  欣  赏</a:t>
            </a:r>
            <a:endParaRPr lang="zh-CN" altLang="en-US" sz="5400" b="1" cap="none" spc="0" dirty="0">
              <a:ln w="95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95358019"/>
      </p:ext>
    </p:extLst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203</Words>
  <Application>Microsoft Office PowerPoint</Application>
  <PresentationFormat>全屏显示(4:3)</PresentationFormat>
  <Paragraphs>19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3" baseType="lpstr">
      <vt:lpstr>汉仪中隶书简</vt:lpstr>
      <vt:lpstr>黑体</vt:lpstr>
      <vt:lpstr>宋体</vt:lpstr>
      <vt:lpstr>Arial</vt:lpstr>
      <vt:lpstr>默认设计模板</vt:lpstr>
      <vt:lpstr>京剧行当</vt:lpstr>
      <vt:lpstr>PowerPoint 演示文稿</vt:lpstr>
      <vt:lpstr>生</vt:lpstr>
      <vt:lpstr>净</vt:lpstr>
      <vt:lpstr>旦</vt:lpstr>
      <vt:lpstr>丑</vt:lpstr>
      <vt:lpstr>末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京剧行当</dc:title>
  <dc:creator>User</dc:creator>
  <cp:lastModifiedBy>grj</cp:lastModifiedBy>
  <cp:revision>47</cp:revision>
  <dcterms:created xsi:type="dcterms:W3CDTF">2012-06-10T06:48:24Z</dcterms:created>
  <dcterms:modified xsi:type="dcterms:W3CDTF">2016-04-24T02:22:55Z</dcterms:modified>
</cp:coreProperties>
</file>