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60" r:id="rId3"/>
    <p:sldId id="262" r:id="rId4"/>
    <p:sldId id="267" r:id="rId5"/>
    <p:sldId id="280" r:id="rId6"/>
    <p:sldId id="278" r:id="rId7"/>
    <p:sldId id="279" r:id="rId8"/>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ctr"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ctr"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ctr"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ctr"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3399"/>
    <a:srgbClr val="CC00FF"/>
    <a:srgbClr val="CC00CC"/>
    <a:srgbClr val="009900"/>
    <a:srgbClr val="336600"/>
    <a:srgbClr val="FF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80" autoAdjust="0"/>
    <p:restoredTop sz="86894" autoAdjust="0"/>
  </p:normalViewPr>
  <p:slideViewPr>
    <p:cSldViewPr>
      <p:cViewPr varScale="1">
        <p:scale>
          <a:sx n="60" d="100"/>
          <a:sy n="60" d="100"/>
        </p:scale>
        <p:origin x="1368" y="5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C9549A71-1495-449A-A1F3-451F5485034E}" type="slidenum">
              <a:rPr lang="en-US" altLang="zh-CN"/>
              <a:pPr/>
              <a:t>‹#›</a:t>
            </a:fld>
            <a:endParaRPr lang="en-US" altLang="zh-CN"/>
          </a:p>
        </p:txBody>
      </p:sp>
    </p:spTree>
    <p:extLst>
      <p:ext uri="{BB962C8B-B14F-4D97-AF65-F5344CB8AC3E}">
        <p14:creationId xmlns:p14="http://schemas.microsoft.com/office/powerpoint/2010/main" val="2404844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9C97DD05-BD1B-43E0-90E2-9C27A6AACDDE}" type="slidenum">
              <a:rPr lang="en-US" altLang="zh-CN"/>
              <a:pPr/>
              <a:t>‹#›</a:t>
            </a:fld>
            <a:endParaRPr lang="en-US" altLang="zh-CN"/>
          </a:p>
        </p:txBody>
      </p:sp>
    </p:spTree>
    <p:extLst>
      <p:ext uri="{BB962C8B-B14F-4D97-AF65-F5344CB8AC3E}">
        <p14:creationId xmlns:p14="http://schemas.microsoft.com/office/powerpoint/2010/main" val="1836749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5B4C1634-DA25-4C2A-A324-C9929CD8218D}" type="slidenum">
              <a:rPr lang="en-US" altLang="zh-CN"/>
              <a:pPr/>
              <a:t>‹#›</a:t>
            </a:fld>
            <a:endParaRPr lang="en-US" altLang="zh-CN"/>
          </a:p>
        </p:txBody>
      </p:sp>
    </p:spTree>
    <p:extLst>
      <p:ext uri="{BB962C8B-B14F-4D97-AF65-F5344CB8AC3E}">
        <p14:creationId xmlns:p14="http://schemas.microsoft.com/office/powerpoint/2010/main" val="97727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fld id="{BEA8E655-E5F3-421C-B039-D5BE6952EB5F}" type="slidenum">
              <a:rPr lang="en-US" altLang="zh-CN"/>
              <a:pPr/>
              <a:t>‹#›</a:t>
            </a:fld>
            <a:endParaRPr lang="en-US" altLang="zh-CN"/>
          </a:p>
        </p:txBody>
      </p:sp>
    </p:spTree>
    <p:extLst>
      <p:ext uri="{BB962C8B-B14F-4D97-AF65-F5344CB8AC3E}">
        <p14:creationId xmlns:p14="http://schemas.microsoft.com/office/powerpoint/2010/main" val="1284615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08D8EB42-53EE-4346-B06F-C06B6B09E55A}" type="slidenum">
              <a:rPr lang="en-US" altLang="zh-CN"/>
              <a:pPr/>
              <a:t>‹#›</a:t>
            </a:fld>
            <a:endParaRPr lang="en-US" altLang="zh-CN"/>
          </a:p>
        </p:txBody>
      </p:sp>
    </p:spTree>
    <p:extLst>
      <p:ext uri="{BB962C8B-B14F-4D97-AF65-F5344CB8AC3E}">
        <p14:creationId xmlns:p14="http://schemas.microsoft.com/office/powerpoint/2010/main" val="4149274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4D22FC67-AE99-4159-984C-F2629B80E013}" type="slidenum">
              <a:rPr lang="en-US" altLang="zh-CN"/>
              <a:pPr/>
              <a:t>‹#›</a:t>
            </a:fld>
            <a:endParaRPr lang="en-US" altLang="zh-CN"/>
          </a:p>
        </p:txBody>
      </p:sp>
    </p:spTree>
    <p:extLst>
      <p:ext uri="{BB962C8B-B14F-4D97-AF65-F5344CB8AC3E}">
        <p14:creationId xmlns:p14="http://schemas.microsoft.com/office/powerpoint/2010/main" val="3102084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DFD12A2D-5ED8-4B62-9EAF-73988C228F1A}" type="slidenum">
              <a:rPr lang="en-US" altLang="zh-CN"/>
              <a:pPr/>
              <a:t>‹#›</a:t>
            </a:fld>
            <a:endParaRPr lang="en-US" altLang="zh-CN"/>
          </a:p>
        </p:txBody>
      </p:sp>
    </p:spTree>
    <p:extLst>
      <p:ext uri="{BB962C8B-B14F-4D97-AF65-F5344CB8AC3E}">
        <p14:creationId xmlns:p14="http://schemas.microsoft.com/office/powerpoint/2010/main" val="3657466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fld id="{C32D1643-D3B8-4AAA-8207-68C9B4230AEC}" type="slidenum">
              <a:rPr lang="en-US" altLang="zh-CN"/>
              <a:pPr/>
              <a:t>‹#›</a:t>
            </a:fld>
            <a:endParaRPr lang="en-US" altLang="zh-CN"/>
          </a:p>
        </p:txBody>
      </p:sp>
    </p:spTree>
    <p:extLst>
      <p:ext uri="{BB962C8B-B14F-4D97-AF65-F5344CB8AC3E}">
        <p14:creationId xmlns:p14="http://schemas.microsoft.com/office/powerpoint/2010/main" val="3930432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fld id="{BC3A78AC-E906-41B6-8178-3904D51590E9}" type="slidenum">
              <a:rPr lang="en-US" altLang="zh-CN"/>
              <a:pPr/>
              <a:t>‹#›</a:t>
            </a:fld>
            <a:endParaRPr lang="en-US" altLang="zh-CN"/>
          </a:p>
        </p:txBody>
      </p:sp>
    </p:spTree>
    <p:extLst>
      <p:ext uri="{BB962C8B-B14F-4D97-AF65-F5344CB8AC3E}">
        <p14:creationId xmlns:p14="http://schemas.microsoft.com/office/powerpoint/2010/main" val="2079335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fld id="{22329AE6-7E4D-4FCA-9395-37B2C61EC75E}" type="slidenum">
              <a:rPr lang="en-US" altLang="zh-CN"/>
              <a:pPr/>
              <a:t>‹#›</a:t>
            </a:fld>
            <a:endParaRPr lang="en-US" altLang="zh-CN"/>
          </a:p>
        </p:txBody>
      </p:sp>
    </p:spTree>
    <p:extLst>
      <p:ext uri="{BB962C8B-B14F-4D97-AF65-F5344CB8AC3E}">
        <p14:creationId xmlns:p14="http://schemas.microsoft.com/office/powerpoint/2010/main" val="3906603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D4CE60BD-A149-4F98-878F-BC615935DE99}" type="slidenum">
              <a:rPr lang="en-US" altLang="zh-CN"/>
              <a:pPr/>
              <a:t>‹#›</a:t>
            </a:fld>
            <a:endParaRPr lang="en-US" altLang="zh-CN"/>
          </a:p>
        </p:txBody>
      </p:sp>
    </p:spTree>
    <p:extLst>
      <p:ext uri="{BB962C8B-B14F-4D97-AF65-F5344CB8AC3E}">
        <p14:creationId xmlns:p14="http://schemas.microsoft.com/office/powerpoint/2010/main" val="1992559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D62EC8E1-D110-4695-8F93-29B9A2908A86}" type="slidenum">
              <a:rPr lang="en-US" altLang="zh-CN"/>
              <a:pPr/>
              <a:t>‹#›</a:t>
            </a:fld>
            <a:endParaRPr lang="en-US" altLang="zh-CN"/>
          </a:p>
        </p:txBody>
      </p:sp>
    </p:spTree>
    <p:extLst>
      <p:ext uri="{BB962C8B-B14F-4D97-AF65-F5344CB8AC3E}">
        <p14:creationId xmlns:p14="http://schemas.microsoft.com/office/powerpoint/2010/main" val="163458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atin typeface="Arial"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Arial"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972D79A-096B-4418-AA9F-32E236EC3276}"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3.xml"/><Relationship Id="rId7"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5.xml"/><Relationship Id="rId10" Type="http://schemas.openxmlformats.org/officeDocument/2006/relationships/image" Target="../media/image8.png"/><Relationship Id="rId4" Type="http://schemas.openxmlformats.org/officeDocument/2006/relationships/slide" Target="slide4.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emf"/><Relationship Id="rId9" Type="http://schemas.openxmlformats.org/officeDocument/2006/relationships/slide" Target="slide2.xml"/></Relationships>
</file>

<file path=ppt/slides/_rels/slide5.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1.jpeg"/><Relationship Id="rId7" Type="http://schemas.openxmlformats.org/officeDocument/2006/relationships/image" Target="../media/image23.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25.jpeg"/><Relationship Id="rId7" Type="http://schemas.openxmlformats.org/officeDocument/2006/relationships/image" Target="../media/image28.png"/><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slide" Target="slide2.xml"/><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1" name="Picture 185" descr="图片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0350"/>
            <a:ext cx="3584575"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186" descr="图片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213" y="2924175"/>
            <a:ext cx="4900612"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4" descr="u=2678999702,1733343615&amp;fm=0&amp;gp=12"/>
          <p:cNvPicPr>
            <a:picLocks noChangeAspect="1" noChangeArrowheads="1"/>
          </p:cNvPicPr>
          <p:nvPr/>
        </p:nvPicPr>
        <p:blipFill>
          <a:blip r:embed="rId2" cstate="print">
            <a:clrChange>
              <a:clrFrom>
                <a:srgbClr val="4EBCD7"/>
              </a:clrFrom>
              <a:clrTo>
                <a:srgbClr val="4EBCD7">
                  <a:alpha val="0"/>
                </a:srgbClr>
              </a:clrTo>
            </a:clrChange>
            <a:extLst>
              <a:ext uri="{28A0092B-C50C-407E-A947-70E740481C1C}">
                <a14:useLocalDpi xmlns:a14="http://schemas.microsoft.com/office/drawing/2010/main" val="0"/>
              </a:ext>
            </a:extLst>
          </a:blip>
          <a:srcRect/>
          <a:stretch>
            <a:fillRect/>
          </a:stretch>
        </p:blipFill>
        <p:spPr bwMode="auto">
          <a:xfrm>
            <a:off x="1908175" y="2420938"/>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28" descr="u=2678999702,1733343615&amp;fm=0&amp;gp=12"/>
          <p:cNvPicPr>
            <a:picLocks noChangeAspect="1" noChangeArrowheads="1"/>
          </p:cNvPicPr>
          <p:nvPr/>
        </p:nvPicPr>
        <p:blipFill>
          <a:blip r:embed="rId2" cstate="print">
            <a:clrChange>
              <a:clrFrom>
                <a:srgbClr val="4EBCD7"/>
              </a:clrFrom>
              <a:clrTo>
                <a:srgbClr val="4EBCD7">
                  <a:alpha val="0"/>
                </a:srgbClr>
              </a:clrTo>
            </a:clrChange>
            <a:extLst>
              <a:ext uri="{28A0092B-C50C-407E-A947-70E740481C1C}">
                <a14:useLocalDpi xmlns:a14="http://schemas.microsoft.com/office/drawing/2010/main" val="0"/>
              </a:ext>
            </a:extLst>
          </a:blip>
          <a:srcRect/>
          <a:stretch>
            <a:fillRect/>
          </a:stretch>
        </p:blipFill>
        <p:spPr bwMode="auto">
          <a:xfrm>
            <a:off x="4427538" y="3789363"/>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Text Box 42">
            <a:hlinkClick r:id="rId3" action="ppaction://hlinksldjump"/>
          </p:cNvPr>
          <p:cNvSpPr txBox="1">
            <a:spLocks noChangeArrowheads="1"/>
          </p:cNvSpPr>
          <p:nvPr/>
        </p:nvSpPr>
        <p:spPr bwMode="auto">
          <a:xfrm>
            <a:off x="1908175" y="2908300"/>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1400" dirty="0" smtClean="0"/>
              <a:t>盒子的</a:t>
            </a:r>
            <a:r>
              <a:rPr lang="zh-CN" altLang="en-US" sz="1400" dirty="0"/>
              <a:t>追踪报道</a:t>
            </a:r>
            <a:endParaRPr lang="en-US" altLang="zh-CN" sz="1400" dirty="0"/>
          </a:p>
        </p:txBody>
      </p:sp>
      <p:sp>
        <p:nvSpPr>
          <p:cNvPr id="4106" name="Text Box 44">
            <a:hlinkClick r:id="rId4" action="ppaction://hlinksldjump"/>
          </p:cNvPr>
          <p:cNvSpPr txBox="1">
            <a:spLocks noChangeArrowheads="1"/>
          </p:cNvSpPr>
          <p:nvPr/>
        </p:nvSpPr>
        <p:spPr bwMode="auto">
          <a:xfrm>
            <a:off x="1908175" y="3284538"/>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1400" dirty="0"/>
              <a:t>盒子的快乐归属</a:t>
            </a:r>
            <a:endParaRPr lang="en-US" altLang="zh-CN" sz="1400" dirty="0"/>
          </a:p>
        </p:txBody>
      </p:sp>
      <p:sp>
        <p:nvSpPr>
          <p:cNvPr id="4115" name="Text Box 54">
            <a:hlinkClick r:id="rId5" action="ppaction://hlinksldjump"/>
          </p:cNvPr>
          <p:cNvSpPr txBox="1">
            <a:spLocks noChangeArrowheads="1"/>
          </p:cNvSpPr>
          <p:nvPr/>
        </p:nvSpPr>
        <p:spPr bwMode="auto">
          <a:xfrm>
            <a:off x="4356100" y="4492625"/>
            <a:ext cx="2592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1400" dirty="0"/>
              <a:t>低碳小知识</a:t>
            </a:r>
            <a:endParaRPr lang="en-US" altLang="zh-CN" sz="1400" dirty="0"/>
          </a:p>
        </p:txBody>
      </p:sp>
      <p:sp>
        <p:nvSpPr>
          <p:cNvPr id="4117" name="Text Box 58">
            <a:hlinkClick r:id="" action="ppaction://noaction"/>
          </p:cNvPr>
          <p:cNvSpPr txBox="1">
            <a:spLocks noChangeArrowheads="1"/>
          </p:cNvSpPr>
          <p:nvPr/>
        </p:nvSpPr>
        <p:spPr bwMode="auto">
          <a:xfrm>
            <a:off x="1908175" y="3644900"/>
            <a:ext cx="16557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1400" dirty="0"/>
              <a:t>低碳生活监督岗</a:t>
            </a:r>
            <a:endParaRPr lang="en-US" altLang="zh-CN" sz="1400" dirty="0"/>
          </a:p>
        </p:txBody>
      </p:sp>
      <p:sp>
        <p:nvSpPr>
          <p:cNvPr id="4119" name="Text Box 68">
            <a:hlinkClick r:id="rId6" action="ppaction://hlinksldjump"/>
          </p:cNvPr>
          <p:cNvSpPr txBox="1">
            <a:spLocks noChangeArrowheads="1"/>
          </p:cNvSpPr>
          <p:nvPr/>
        </p:nvSpPr>
        <p:spPr bwMode="auto">
          <a:xfrm>
            <a:off x="4356100" y="5356225"/>
            <a:ext cx="2592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1400"/>
              <a:t>做“低碳生活”的实践者</a:t>
            </a:r>
            <a:endParaRPr lang="en-US" altLang="zh-CN" sz="1400"/>
          </a:p>
        </p:txBody>
      </p:sp>
      <p:sp>
        <p:nvSpPr>
          <p:cNvPr id="4120" name="Text Box 69"/>
          <p:cNvSpPr txBox="1">
            <a:spLocks noChangeArrowheads="1"/>
          </p:cNvSpPr>
          <p:nvPr/>
        </p:nvSpPr>
        <p:spPr bwMode="auto">
          <a:xfrm>
            <a:off x="4356100" y="4924425"/>
            <a:ext cx="2592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1400"/>
              <a:t>低碳生活倡议书</a:t>
            </a:r>
            <a:endParaRPr lang="en-US" altLang="zh-CN" sz="1400"/>
          </a:p>
        </p:txBody>
      </p:sp>
      <p:pic>
        <p:nvPicPr>
          <p:cNvPr id="4124" name="Picture 80" descr="图片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82850" y="2492375"/>
            <a:ext cx="10842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5" name="Picture 81" descr="图片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32363" y="3860800"/>
            <a:ext cx="10239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7" name="Picture 87" descr="图片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3438" y="765175"/>
            <a:ext cx="10477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8" name="Picture 88" descr="图片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84438" y="692150"/>
            <a:ext cx="95726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Line 88"/>
          <p:cNvSpPr>
            <a:spLocks noChangeShapeType="1"/>
          </p:cNvSpPr>
          <p:nvPr/>
        </p:nvSpPr>
        <p:spPr bwMode="auto">
          <a:xfrm>
            <a:off x="0" y="549275"/>
            <a:ext cx="9144000" cy="0"/>
          </a:xfrm>
          <a:prstGeom prst="line">
            <a:avLst/>
          </a:prstGeom>
          <a:noFill/>
          <a:ln w="57150" cmpd="thickThin">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5123" name="Picture 63" descr="hua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97850" y="5805488"/>
            <a:ext cx="4778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22"/>
          <p:cNvSpPr txBox="1">
            <a:spLocks noChangeArrowheads="1"/>
          </p:cNvSpPr>
          <p:nvPr/>
        </p:nvSpPr>
        <p:spPr bwMode="auto">
          <a:xfrm>
            <a:off x="2843213" y="692150"/>
            <a:ext cx="5905500"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1400"/>
              <a:t>        </a:t>
            </a:r>
            <a:r>
              <a:rPr lang="zh-CN" altLang="en-US" sz="1400"/>
              <a:t>在胜利路一小区内我们的小记者看到，清洁员正在收拾月饼盒，除了一个大的黑色塑料袋装满了月饼盒外，旁边还叠放着七八个月饼盒，也还有许多没有收拾好的。清洁员刘师傅告诉我们的小记者，这些纸盒攒起来准备当破烂卖。记者了解到，每年中秋后，很多被丢弃的月饼盒成了环卫部门十分头疼的问题。目前，环卫部门处理废弃月饼盒的方法是与普通生活垃圾混在一起进行填埋。</a:t>
            </a:r>
          </a:p>
        </p:txBody>
      </p:sp>
      <p:sp>
        <p:nvSpPr>
          <p:cNvPr id="5126" name="Text Box 23"/>
          <p:cNvSpPr txBox="1">
            <a:spLocks noChangeArrowheads="1"/>
          </p:cNvSpPr>
          <p:nvPr/>
        </p:nvSpPr>
        <p:spPr bwMode="auto">
          <a:xfrm>
            <a:off x="252413" y="2565400"/>
            <a:ext cx="381476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pPr>
            <a:r>
              <a:rPr lang="en-US" altLang="zh-CN" sz="1400"/>
              <a:t>    </a:t>
            </a:r>
            <a:r>
              <a:rPr lang="zh-CN" altLang="en-US" sz="1400"/>
              <a:t>　看见这么多精美的盒子被扔掉简直太可惜了。对此，我校团委在我校小记者的提议下开展了“绿色中秋，月饼盒回收大行动”。大家积极搜集月饼盒两千余个，并纷纷表示：现在提倡节约型社会，大家可以在月饼盒上做文章，发挥自己的想象力，用自己聪慧的大脑，灵巧的双手做出一个个精致可爱的手工艺品。这样不仅培养我们节约资源，变废为宝的意识和习惯，也让我们懂得勤俭节约，陶冶情操。</a:t>
            </a:r>
          </a:p>
        </p:txBody>
      </p:sp>
      <p:sp>
        <p:nvSpPr>
          <p:cNvPr id="5127" name="Text Box 25"/>
          <p:cNvSpPr txBox="1">
            <a:spLocks noChangeArrowheads="1"/>
          </p:cNvSpPr>
          <p:nvPr/>
        </p:nvSpPr>
        <p:spPr bwMode="auto">
          <a:xfrm>
            <a:off x="4211638" y="2974975"/>
            <a:ext cx="4537075"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1400"/>
              <a:t>        </a:t>
            </a:r>
            <a:r>
              <a:rPr lang="zh-CN" altLang="en-US" sz="1400"/>
              <a:t>许多</a:t>
            </a:r>
            <a:r>
              <a:rPr lang="en-US" altLang="zh-CN" sz="1400"/>
              <a:t>Q</a:t>
            </a:r>
            <a:r>
              <a:rPr lang="zh-CN" altLang="en-US" sz="1400"/>
              <a:t>友也认为，这些“美丽的垃圾”是月饼厂家生产出来的，厂家出于社会责任感，可不可以将月饼盒统一回收、分类处理呢？对此，我们的小记者采访了几个月饼生产厂家，得到的答复是：从食品卫生的角度考虑，月饼盒不可能收回来用于次年的月饼生产。</a:t>
            </a:r>
          </a:p>
          <a:p>
            <a:pPr algn="just" eaLnBrk="1" hangingPunct="1">
              <a:lnSpc>
                <a:spcPct val="130000"/>
              </a:lnSpc>
            </a:pPr>
            <a:r>
              <a:rPr lang="zh-CN" altLang="en-US" sz="1400"/>
              <a:t>　    一位业内知情人士说，大多数月饼厂家每年都在月饼盒上大做文章，年年更换新包装，别说回收月饼盒，就连厂家自己剩下的月饼盒，都不一定派上用场，除非经典系列包装盒。所以与其希望厂家回收，不如呼吁厂家在设计月饼盒之初，就尽量避免月饼包装豪华。</a:t>
            </a:r>
          </a:p>
          <a:p>
            <a:pPr algn="just" eaLnBrk="1" hangingPunct="1">
              <a:lnSpc>
                <a:spcPct val="130000"/>
              </a:lnSpc>
            </a:pPr>
            <a:endParaRPr lang="zh-CN" altLang="en-US" sz="1400"/>
          </a:p>
          <a:p>
            <a:pPr algn="just" eaLnBrk="1" hangingPunct="1">
              <a:lnSpc>
                <a:spcPct val="130000"/>
              </a:lnSpc>
            </a:pPr>
            <a:r>
              <a:rPr lang="zh-CN" altLang="en-US" sz="1400"/>
              <a:t>                                 </a:t>
            </a:r>
            <a:r>
              <a:rPr lang="zh-CN" altLang="zh-CN" sz="1400"/>
              <a:t>★</a:t>
            </a:r>
            <a:r>
              <a:rPr lang="zh-CN" altLang="en-US" sz="1400"/>
              <a:t> 文（闻 捷）</a:t>
            </a:r>
          </a:p>
        </p:txBody>
      </p:sp>
      <p:grpSp>
        <p:nvGrpSpPr>
          <p:cNvPr id="5128" name="Group 84"/>
          <p:cNvGrpSpPr>
            <a:grpSpLocks/>
          </p:cNvGrpSpPr>
          <p:nvPr/>
        </p:nvGrpSpPr>
        <p:grpSpPr bwMode="auto">
          <a:xfrm>
            <a:off x="4067175" y="2997200"/>
            <a:ext cx="288925" cy="3240088"/>
            <a:chOff x="2562" y="1797"/>
            <a:chExt cx="182" cy="2041"/>
          </a:xfrm>
        </p:grpSpPr>
        <p:sp>
          <p:nvSpPr>
            <p:cNvPr id="5147" name="AutoShape 33"/>
            <p:cNvSpPr>
              <a:spLocks noChangeArrowheads="1"/>
            </p:cNvSpPr>
            <p:nvPr/>
          </p:nvSpPr>
          <p:spPr bwMode="auto">
            <a:xfrm>
              <a:off x="2608" y="1797"/>
              <a:ext cx="91" cy="81"/>
            </a:xfrm>
            <a:prstGeom prst="cube">
              <a:avLst>
                <a:gd name="adj" fmla="val 25000"/>
              </a:avLst>
            </a:prstGeom>
            <a:solidFill>
              <a:srgbClr val="00CCFF"/>
            </a:solidFill>
            <a:ln w="28575">
              <a:solidFill>
                <a:srgbClr val="3366FF"/>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48" name="Line 34"/>
            <p:cNvSpPr>
              <a:spLocks noChangeShapeType="1"/>
            </p:cNvSpPr>
            <p:nvPr/>
          </p:nvSpPr>
          <p:spPr bwMode="auto">
            <a:xfrm>
              <a:off x="2653" y="1888"/>
              <a:ext cx="0" cy="1950"/>
            </a:xfrm>
            <a:prstGeom prst="line">
              <a:avLst/>
            </a:prstGeom>
            <a:noFill/>
            <a:ln w="28575" cap="rnd">
              <a:solidFill>
                <a:srgbClr val="3366F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9" name="AutoShape 40"/>
            <p:cNvSpPr>
              <a:spLocks noChangeArrowheads="1"/>
            </p:cNvSpPr>
            <p:nvPr/>
          </p:nvSpPr>
          <p:spPr bwMode="auto">
            <a:xfrm>
              <a:off x="2562" y="2306"/>
              <a:ext cx="91" cy="81"/>
            </a:xfrm>
            <a:prstGeom prst="cube">
              <a:avLst>
                <a:gd name="adj" fmla="val 25000"/>
              </a:avLst>
            </a:prstGeom>
            <a:solidFill>
              <a:srgbClr val="00CCFF"/>
            </a:solidFill>
            <a:ln w="28575">
              <a:solidFill>
                <a:srgbClr val="3366FF"/>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50" name="AutoShape 41"/>
            <p:cNvSpPr>
              <a:spLocks noChangeArrowheads="1"/>
            </p:cNvSpPr>
            <p:nvPr/>
          </p:nvSpPr>
          <p:spPr bwMode="auto">
            <a:xfrm>
              <a:off x="2653" y="2840"/>
              <a:ext cx="91" cy="81"/>
            </a:xfrm>
            <a:prstGeom prst="cube">
              <a:avLst>
                <a:gd name="adj" fmla="val 25000"/>
              </a:avLst>
            </a:prstGeom>
            <a:solidFill>
              <a:srgbClr val="00CCFF"/>
            </a:solidFill>
            <a:ln w="28575">
              <a:solidFill>
                <a:srgbClr val="3366FF"/>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51" name="AutoShape 42"/>
            <p:cNvSpPr>
              <a:spLocks noChangeArrowheads="1"/>
            </p:cNvSpPr>
            <p:nvPr/>
          </p:nvSpPr>
          <p:spPr bwMode="auto">
            <a:xfrm>
              <a:off x="2562" y="3304"/>
              <a:ext cx="91" cy="81"/>
            </a:xfrm>
            <a:prstGeom prst="cube">
              <a:avLst>
                <a:gd name="adj" fmla="val 25000"/>
              </a:avLst>
            </a:prstGeom>
            <a:solidFill>
              <a:srgbClr val="00CCFF"/>
            </a:solidFill>
            <a:ln w="28575">
              <a:solidFill>
                <a:srgbClr val="3366FF"/>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5129" name="Group 59"/>
          <p:cNvGrpSpPr>
            <a:grpSpLocks noChangeAspect="1"/>
          </p:cNvGrpSpPr>
          <p:nvPr/>
        </p:nvGrpSpPr>
        <p:grpSpPr bwMode="auto">
          <a:xfrm>
            <a:off x="307975" y="2420938"/>
            <a:ext cx="447675" cy="503237"/>
            <a:chOff x="158" y="1389"/>
            <a:chExt cx="361" cy="406"/>
          </a:xfrm>
        </p:grpSpPr>
        <p:pic>
          <p:nvPicPr>
            <p:cNvPr id="5145" name="Picture 54" descr="hua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724" t="50079" r="53670" b="8504"/>
            <a:stretch>
              <a:fillRect/>
            </a:stretch>
          </p:blipFill>
          <p:spPr bwMode="auto">
            <a:xfrm>
              <a:off x="158" y="1525"/>
              <a:ext cx="27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6" name="Picture 57" descr="hua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724" t="50079" r="53670" b="8504"/>
            <a:stretch>
              <a:fillRect/>
            </a:stretch>
          </p:blipFill>
          <p:spPr bwMode="auto">
            <a:xfrm rot="-6001410">
              <a:off x="248" y="1390"/>
              <a:ext cx="27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30" name="Group 60"/>
          <p:cNvGrpSpPr>
            <a:grpSpLocks noChangeAspect="1"/>
          </p:cNvGrpSpPr>
          <p:nvPr/>
        </p:nvGrpSpPr>
        <p:grpSpPr bwMode="auto">
          <a:xfrm>
            <a:off x="3492500" y="5805488"/>
            <a:ext cx="447675" cy="503237"/>
            <a:chOff x="158" y="1389"/>
            <a:chExt cx="361" cy="406"/>
          </a:xfrm>
        </p:grpSpPr>
        <p:pic>
          <p:nvPicPr>
            <p:cNvPr id="5143" name="Picture 61" descr="hua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724" t="50079" r="53670" b="8504"/>
            <a:stretch>
              <a:fillRect/>
            </a:stretch>
          </p:blipFill>
          <p:spPr bwMode="auto">
            <a:xfrm>
              <a:off x="158" y="1525"/>
              <a:ext cx="27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4" name="Picture 62" descr="hua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724" t="50079" r="53670" b="8504"/>
            <a:stretch>
              <a:fillRect/>
            </a:stretch>
          </p:blipFill>
          <p:spPr bwMode="auto">
            <a:xfrm rot="-6001410">
              <a:off x="248" y="1390"/>
              <a:ext cx="27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31" name="Line 89"/>
          <p:cNvSpPr>
            <a:spLocks noChangeShapeType="1"/>
          </p:cNvSpPr>
          <p:nvPr/>
        </p:nvSpPr>
        <p:spPr bwMode="auto">
          <a:xfrm>
            <a:off x="0" y="6381750"/>
            <a:ext cx="91440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5133" name="Picture 107" descr="14"/>
          <p:cNvPicPr>
            <a:picLocks noChangeAspect="1" noChangeArrowheads="1"/>
          </p:cNvPicPr>
          <p:nvPr/>
        </p:nvPicPr>
        <p:blipFill>
          <a:blip r:embed="rId4">
            <a:clrChange>
              <a:clrFrom>
                <a:srgbClr val="FFFFFF"/>
              </a:clrFrom>
              <a:clrTo>
                <a:srgbClr val="FFFFFF">
                  <a:alpha val="0"/>
                </a:srgbClr>
              </a:clrTo>
            </a:clrChange>
            <a:lum contrast="-18000"/>
            <a:extLst>
              <a:ext uri="{28A0092B-C50C-407E-A947-70E740481C1C}">
                <a14:useLocalDpi xmlns:a14="http://schemas.microsoft.com/office/drawing/2010/main" val="0"/>
              </a:ext>
            </a:extLst>
          </a:blip>
          <a:srcRect l="17548" t="6749" r="17548" b="18898"/>
          <a:stretch>
            <a:fillRect/>
          </a:stretch>
        </p:blipFill>
        <p:spPr bwMode="auto">
          <a:xfrm>
            <a:off x="0" y="-100013"/>
            <a:ext cx="5683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41" descr="图片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692150"/>
            <a:ext cx="2339975"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44" descr="图片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538" y="2420938"/>
            <a:ext cx="4297362"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45" descr="图片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213" y="104775"/>
            <a:ext cx="17526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5" name="AutoShape 101">
            <a:hlinkClick r:id="rId8" action="ppaction://hlinksldjump"/>
          </p:cNvPr>
          <p:cNvSpPr>
            <a:spLocks noChangeArrowheads="1"/>
          </p:cNvSpPr>
          <p:nvPr/>
        </p:nvSpPr>
        <p:spPr bwMode="auto">
          <a:xfrm flipV="1">
            <a:off x="3995738" y="6453188"/>
            <a:ext cx="735012" cy="215900"/>
          </a:xfrm>
          <a:custGeom>
            <a:avLst/>
            <a:gdLst>
              <a:gd name="T0" fmla="*/ 405 w 21600"/>
              <a:gd name="T1" fmla="*/ 68 h 21600"/>
              <a:gd name="T2" fmla="*/ 231 w 21600"/>
              <a:gd name="T3" fmla="*/ 136 h 21600"/>
              <a:gd name="T4" fmla="*/ 58 w 21600"/>
              <a:gd name="T5" fmla="*/ 68 h 21600"/>
              <a:gd name="T6" fmla="*/ 231 w 21600"/>
              <a:gd name="T7" fmla="*/ 0 h 21600"/>
              <a:gd name="T8" fmla="*/ 0 60000 65536"/>
              <a:gd name="T9" fmla="*/ 0 60000 65536"/>
              <a:gd name="T10" fmla="*/ 0 60000 65536"/>
              <a:gd name="T11" fmla="*/ 0 60000 65536"/>
              <a:gd name="T12" fmla="*/ 4479 w 21600"/>
              <a:gd name="T13" fmla="*/ 4447 h 21600"/>
              <a:gd name="T14" fmla="*/ 17121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1">
            <a:gsLst>
              <a:gs pos="0">
                <a:srgbClr val="FF6600"/>
              </a:gs>
              <a:gs pos="100000">
                <a:srgbClr val="FFFFFF"/>
              </a:gs>
            </a:gsLst>
            <a:lin ang="2700000" scaled="1"/>
          </a:gradFill>
          <a:ln w="9525" algn="ctr">
            <a:solidFill>
              <a:srgbClr val="339966"/>
            </a:solidFill>
            <a:miter lim="800000"/>
            <a:headEnd/>
            <a:tailEnd/>
          </a:ln>
        </p:spPr>
        <p:txBody>
          <a:bodyPr rot="10800000" wrap="none" anchor="ctr"/>
          <a:lstStyle/>
          <a:p>
            <a:r>
              <a:rPr lang="zh-CN" altLang="en-US" sz="1200">
                <a:ea typeface="楷体_GB2312" pitchFamily="49" charset="-122"/>
              </a:rPr>
              <a:t>目录</a:t>
            </a:r>
            <a:endParaRPr lang="zh-CN" altLang="en-US"/>
          </a:p>
        </p:txBody>
      </p:sp>
    </p:spTree>
  </p:cSld>
  <p:clrMapOvr>
    <a:masterClrMapping/>
  </p:clrMapOvr>
  <p:transition spd="med"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Line 42"/>
          <p:cNvSpPr>
            <a:spLocks noChangeShapeType="1"/>
          </p:cNvSpPr>
          <p:nvPr/>
        </p:nvSpPr>
        <p:spPr bwMode="auto">
          <a:xfrm>
            <a:off x="0" y="549275"/>
            <a:ext cx="9144000" cy="0"/>
          </a:xfrm>
          <a:prstGeom prst="line">
            <a:avLst/>
          </a:prstGeom>
          <a:noFill/>
          <a:ln w="57150" cmpd="thickThin">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6148" name="Picture 2" descr="hua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4300" y="1123950"/>
            <a:ext cx="5969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9"/>
          <p:cNvSpPr txBox="1">
            <a:spLocks noChangeArrowheads="1"/>
          </p:cNvSpPr>
          <p:nvPr/>
        </p:nvSpPr>
        <p:spPr bwMode="auto">
          <a:xfrm>
            <a:off x="395288" y="1700213"/>
            <a:ext cx="36718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pPr>
            <a:r>
              <a:rPr lang="en-US" altLang="zh-CN" sz="1400"/>
              <a:t>        </a:t>
            </a:r>
          </a:p>
        </p:txBody>
      </p:sp>
      <p:sp>
        <p:nvSpPr>
          <p:cNvPr id="6150" name="Text Box 10"/>
          <p:cNvSpPr txBox="1">
            <a:spLocks noChangeArrowheads="1"/>
          </p:cNvSpPr>
          <p:nvPr/>
        </p:nvSpPr>
        <p:spPr bwMode="auto">
          <a:xfrm>
            <a:off x="323850" y="4905375"/>
            <a:ext cx="84963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pPr>
            <a:endParaRPr lang="en-US" altLang="zh-CN" sz="1400"/>
          </a:p>
          <a:p>
            <a:pPr algn="just" eaLnBrk="1" hangingPunct="1">
              <a:lnSpc>
                <a:spcPct val="125000"/>
              </a:lnSpc>
            </a:pPr>
            <a:r>
              <a:rPr lang="en-US" altLang="zh-CN" sz="1400"/>
              <a:t>        </a:t>
            </a:r>
            <a:r>
              <a:rPr lang="zh-CN" altLang="en-US" sz="1400"/>
              <a:t>刘粟同学的爷爷利用镂空的盒子做成壁灯罩、纸巾盒、相架、花盆等家居用品，不仅美观还有意义。甚至还用改装好的盒子装磁带、</a:t>
            </a:r>
            <a:r>
              <a:rPr lang="en-US" altLang="zh-CN" sz="1400"/>
              <a:t>CD</a:t>
            </a:r>
            <a:r>
              <a:rPr lang="zh-CN" altLang="en-US" sz="1400"/>
              <a:t>、</a:t>
            </a:r>
            <a:r>
              <a:rPr lang="en-US" altLang="zh-CN" sz="1400"/>
              <a:t>DVD</a:t>
            </a:r>
            <a:r>
              <a:rPr lang="zh-CN" altLang="en-US" sz="1400"/>
              <a:t>等。有的硬盒子稍微改动一下，就成了小板凳，孩子坐在上面写作业不成问题。爷爷说：“全家人坐在一起改造各种包装盒子，不仅解决了废物再利用，还可以培养孩子的节约、环保意识。</a:t>
            </a:r>
            <a:r>
              <a:rPr lang="zh-CN" altLang="en-US" sz="1400">
                <a:latin typeface="宋体" panose="02010600030101010101" pitchFamily="2" charset="-122"/>
              </a:rPr>
              <a:t>”</a:t>
            </a:r>
            <a:r>
              <a:rPr lang="zh-CN" altLang="en-US" sz="1400"/>
              <a:t>                                           </a:t>
            </a:r>
            <a:r>
              <a:rPr lang="zh-CN" altLang="zh-CN" sz="1400"/>
              <a:t>★</a:t>
            </a:r>
            <a:r>
              <a:rPr lang="zh-CN" altLang="en-US" sz="1400"/>
              <a:t> 文（丁 影）</a:t>
            </a:r>
          </a:p>
          <a:p>
            <a:pPr algn="just" eaLnBrk="1" hangingPunct="1">
              <a:lnSpc>
                <a:spcPct val="125000"/>
              </a:lnSpc>
            </a:pPr>
            <a:r>
              <a:rPr lang="zh-CN" altLang="en-US" sz="1400"/>
              <a:t>    </a:t>
            </a:r>
          </a:p>
        </p:txBody>
      </p:sp>
      <p:sp>
        <p:nvSpPr>
          <p:cNvPr id="6151" name="Text Box 16"/>
          <p:cNvSpPr txBox="1">
            <a:spLocks noChangeArrowheads="1"/>
          </p:cNvSpPr>
          <p:nvPr/>
        </p:nvSpPr>
        <p:spPr bwMode="auto">
          <a:xfrm>
            <a:off x="4787900" y="765175"/>
            <a:ext cx="4030663"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endParaRPr lang="en-US" altLang="zh-CN" sz="1400">
              <a:latin typeface="方正卡通简体" pitchFamily="65" charset="-122"/>
              <a:ea typeface="方正卡通简体" pitchFamily="65" charset="-122"/>
            </a:endParaRPr>
          </a:p>
          <a:p>
            <a:pPr algn="just" eaLnBrk="1" hangingPunct="1">
              <a:lnSpc>
                <a:spcPct val="130000"/>
              </a:lnSpc>
            </a:pPr>
            <a:r>
              <a:rPr lang="en-US" altLang="zh-CN" sz="1400"/>
              <a:t>        “</a:t>
            </a:r>
            <a:r>
              <a:rPr lang="zh-CN" altLang="en-US" sz="1400"/>
              <a:t>一般的家庭小零碎的东西肯定很多，漂亮的盒子恰好可以让我把家里的小东西分门别类放置。”邻居罗阿姨就把银行、电信、水电煤气等账单、病历卡、旅行资料分别放在一个个长长扁扁的铁盒里。由于金属盒子可以防潮防水、防挤压，所以很适合存放纸制品。“铁盒还可以用来装散装饼干、牛肉干等零食。因为不容易出气，食物保存时间也可以变长。</a:t>
            </a:r>
          </a:p>
          <a:p>
            <a:pPr algn="just" eaLnBrk="1" hangingPunct="1">
              <a:lnSpc>
                <a:spcPct val="130000"/>
              </a:lnSpc>
            </a:pPr>
            <a:endParaRPr lang="en-US" altLang="zh-CN" sz="1400"/>
          </a:p>
        </p:txBody>
      </p:sp>
      <p:sp>
        <p:nvSpPr>
          <p:cNvPr id="6152" name="Rectangle 18"/>
          <p:cNvSpPr>
            <a:spLocks noChangeArrowheads="1"/>
          </p:cNvSpPr>
          <p:nvPr/>
        </p:nvSpPr>
        <p:spPr bwMode="auto">
          <a:xfrm>
            <a:off x="395288" y="1557338"/>
            <a:ext cx="403225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pPr>
            <a:endParaRPr lang="en-US" altLang="zh-CN" b="1">
              <a:solidFill>
                <a:srgbClr val="FF6600"/>
              </a:solidFill>
              <a:latin typeface="方正卡通简体" pitchFamily="65" charset="-122"/>
              <a:ea typeface="方正卡通简体" pitchFamily="65" charset="-122"/>
            </a:endParaRPr>
          </a:p>
          <a:p>
            <a:pPr algn="just" eaLnBrk="1" hangingPunct="1">
              <a:lnSpc>
                <a:spcPct val="125000"/>
              </a:lnSpc>
            </a:pPr>
            <a:r>
              <a:rPr lang="en-US" altLang="zh-CN" sz="1400"/>
              <a:t>        </a:t>
            </a:r>
            <a:r>
              <a:rPr lang="zh-CN" altLang="en-US" sz="1400"/>
              <a:t>东风小学三年级学生徐维兴致勃勃地对我们的小记者说：我将家里的盒子利用起来做成桌面的文件框。取</a:t>
            </a:r>
            <a:r>
              <a:rPr lang="en-US" altLang="zh-CN" sz="1400"/>
              <a:t>3-4</a:t>
            </a:r>
            <a:r>
              <a:rPr lang="zh-CN" altLang="en-US" sz="1400"/>
              <a:t>个一样大小的纸盒，</a:t>
            </a:r>
          </a:p>
        </p:txBody>
      </p:sp>
      <p:sp>
        <p:nvSpPr>
          <p:cNvPr id="6153" name="Text Box 32"/>
          <p:cNvSpPr txBox="1">
            <a:spLocks noChangeArrowheads="1"/>
          </p:cNvSpPr>
          <p:nvPr/>
        </p:nvSpPr>
        <p:spPr bwMode="auto">
          <a:xfrm>
            <a:off x="395288" y="2846388"/>
            <a:ext cx="39608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pPr>
            <a:r>
              <a:rPr lang="zh-CN" altLang="en-US" sz="1400"/>
              <a:t>上下摞起来，用胶带固定好，把一个窄的侧面去掉，修剪整齐，和我们买的归纳文件筐一个样子。外面可以用花布或者好看的包装纸包装一下，摆在案头，分门别类地一隔一隔地存放常用的资料，是个不错的百宝箱。</a:t>
            </a:r>
          </a:p>
          <a:p>
            <a:pPr algn="just" eaLnBrk="1" hangingPunct="1">
              <a:lnSpc>
                <a:spcPct val="125000"/>
              </a:lnSpc>
            </a:pPr>
            <a:endParaRPr lang="zh-CN" altLang="en-US" sz="1400"/>
          </a:p>
        </p:txBody>
      </p:sp>
      <p:sp>
        <p:nvSpPr>
          <p:cNvPr id="6155" name="Text Box 34"/>
          <p:cNvSpPr txBox="1">
            <a:spLocks noChangeArrowheads="1"/>
          </p:cNvSpPr>
          <p:nvPr/>
        </p:nvSpPr>
        <p:spPr bwMode="auto">
          <a:xfrm>
            <a:off x="4787900" y="3300413"/>
            <a:ext cx="396081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1400"/>
              <a:t>       </a:t>
            </a:r>
            <a:r>
              <a:rPr lang="zh-CN" altLang="en-US" sz="1400"/>
              <a:t>巧手的罗阿姨还教了一个用月饼盒制作简易相架的方法：月饼盒的大小正好和相框差不多，把月饼盒里的隔板取出，就是一个现成的相架，</a:t>
            </a:r>
          </a:p>
        </p:txBody>
      </p:sp>
      <p:sp>
        <p:nvSpPr>
          <p:cNvPr id="6156" name="Text Box 37"/>
          <p:cNvSpPr txBox="1">
            <a:spLocks noChangeArrowheads="1"/>
          </p:cNvSpPr>
          <p:nvPr/>
        </p:nvSpPr>
        <p:spPr bwMode="auto">
          <a:xfrm>
            <a:off x="5076825" y="4149725"/>
            <a:ext cx="36718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400">
                <a:latin typeface="宋体" panose="02010600030101010101" pitchFamily="2" charset="-122"/>
              </a:rPr>
              <a:t>再拿一张大小合适的白纸板做相框底。取出的隔板用双面胶粘在底板上，就是一个支架了。</a:t>
            </a:r>
          </a:p>
        </p:txBody>
      </p:sp>
      <p:grpSp>
        <p:nvGrpSpPr>
          <p:cNvPr id="6157" name="Group 41"/>
          <p:cNvGrpSpPr>
            <a:grpSpLocks/>
          </p:cNvGrpSpPr>
          <p:nvPr/>
        </p:nvGrpSpPr>
        <p:grpSpPr bwMode="auto">
          <a:xfrm>
            <a:off x="5076825" y="4956175"/>
            <a:ext cx="3598863" cy="128588"/>
            <a:chOff x="3198" y="3158"/>
            <a:chExt cx="2267" cy="81"/>
          </a:xfrm>
        </p:grpSpPr>
        <p:sp>
          <p:nvSpPr>
            <p:cNvPr id="6172" name="AutoShape 39"/>
            <p:cNvSpPr>
              <a:spLocks noChangeArrowheads="1"/>
            </p:cNvSpPr>
            <p:nvPr/>
          </p:nvSpPr>
          <p:spPr bwMode="auto">
            <a:xfrm>
              <a:off x="5374" y="3158"/>
              <a:ext cx="91" cy="81"/>
            </a:xfrm>
            <a:prstGeom prst="cube">
              <a:avLst>
                <a:gd name="adj" fmla="val 25000"/>
              </a:avLst>
            </a:prstGeom>
            <a:solidFill>
              <a:srgbClr val="FF66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                       </a:t>
              </a:r>
            </a:p>
          </p:txBody>
        </p:sp>
        <p:sp>
          <p:nvSpPr>
            <p:cNvPr id="6173" name="Line 40"/>
            <p:cNvSpPr>
              <a:spLocks noChangeShapeType="1"/>
            </p:cNvSpPr>
            <p:nvPr/>
          </p:nvSpPr>
          <p:spPr bwMode="auto">
            <a:xfrm flipH="1" flipV="1">
              <a:off x="3198" y="3203"/>
              <a:ext cx="2222" cy="0"/>
            </a:xfrm>
            <a:prstGeom prst="line">
              <a:avLst/>
            </a:prstGeom>
            <a:noFill/>
            <a:ln w="28575" cap="rnd">
              <a:solidFill>
                <a:srgbClr val="FF66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158" name="Line 43"/>
          <p:cNvSpPr>
            <a:spLocks noChangeShapeType="1"/>
          </p:cNvSpPr>
          <p:nvPr/>
        </p:nvSpPr>
        <p:spPr bwMode="auto">
          <a:xfrm>
            <a:off x="0" y="6381750"/>
            <a:ext cx="91440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6160" name="Picture 69" descr="14"/>
          <p:cNvPicPr>
            <a:picLocks noChangeAspect="1" noChangeArrowheads="1"/>
          </p:cNvPicPr>
          <p:nvPr/>
        </p:nvPicPr>
        <p:blipFill>
          <a:blip r:embed="rId3">
            <a:clrChange>
              <a:clrFrom>
                <a:srgbClr val="FFFFFF"/>
              </a:clrFrom>
              <a:clrTo>
                <a:srgbClr val="FFFFFF">
                  <a:alpha val="0"/>
                </a:srgbClr>
              </a:clrTo>
            </a:clrChange>
            <a:lum contrast="-18000"/>
            <a:extLst>
              <a:ext uri="{28A0092B-C50C-407E-A947-70E740481C1C}">
                <a14:useLocalDpi xmlns:a14="http://schemas.microsoft.com/office/drawing/2010/main" val="0"/>
              </a:ext>
            </a:extLst>
          </a:blip>
          <a:srcRect l="17548" t="6749" r="17548" b="18898"/>
          <a:stretch>
            <a:fillRect/>
          </a:stretch>
        </p:blipFill>
        <p:spPr bwMode="auto">
          <a:xfrm>
            <a:off x="0" y="-100013"/>
            <a:ext cx="5683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73" descr="图片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450" y="1638300"/>
            <a:ext cx="17097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2" name="Picture 75" descr="图片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450" y="4954588"/>
            <a:ext cx="8715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Picture 80" descr="图片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850" y="836613"/>
            <a:ext cx="349250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4" name="Picture 84" descr="图片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0788" y="765175"/>
            <a:ext cx="9207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5" name="Picture 86" descr="图片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213" y="104775"/>
            <a:ext cx="17526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8" name="AutoShape 101">
            <a:hlinkClick r:id="rId9" action="ppaction://hlinksldjump"/>
          </p:cNvPr>
          <p:cNvSpPr>
            <a:spLocks noChangeArrowheads="1"/>
          </p:cNvSpPr>
          <p:nvPr/>
        </p:nvSpPr>
        <p:spPr bwMode="auto">
          <a:xfrm flipV="1">
            <a:off x="3924300" y="6453188"/>
            <a:ext cx="735013" cy="215900"/>
          </a:xfrm>
          <a:custGeom>
            <a:avLst/>
            <a:gdLst>
              <a:gd name="T0" fmla="*/ 405 w 21600"/>
              <a:gd name="T1" fmla="*/ 68 h 21600"/>
              <a:gd name="T2" fmla="*/ 231 w 21600"/>
              <a:gd name="T3" fmla="*/ 136 h 21600"/>
              <a:gd name="T4" fmla="*/ 58 w 21600"/>
              <a:gd name="T5" fmla="*/ 68 h 21600"/>
              <a:gd name="T6" fmla="*/ 231 w 21600"/>
              <a:gd name="T7" fmla="*/ 0 h 21600"/>
              <a:gd name="T8" fmla="*/ 0 60000 65536"/>
              <a:gd name="T9" fmla="*/ 0 60000 65536"/>
              <a:gd name="T10" fmla="*/ 0 60000 65536"/>
              <a:gd name="T11" fmla="*/ 0 60000 65536"/>
              <a:gd name="T12" fmla="*/ 4479 w 21600"/>
              <a:gd name="T13" fmla="*/ 4447 h 21600"/>
              <a:gd name="T14" fmla="*/ 17121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1">
            <a:gsLst>
              <a:gs pos="0">
                <a:srgbClr val="FF6600"/>
              </a:gs>
              <a:gs pos="100000">
                <a:srgbClr val="FFFFFF"/>
              </a:gs>
            </a:gsLst>
            <a:lin ang="2700000" scaled="1"/>
          </a:gradFill>
          <a:ln w="9525" algn="ctr">
            <a:solidFill>
              <a:srgbClr val="339966"/>
            </a:solidFill>
            <a:miter lim="800000"/>
            <a:headEnd/>
            <a:tailEnd/>
          </a:ln>
        </p:spPr>
        <p:txBody>
          <a:bodyPr rot="10800000" wrap="none" anchor="ctr"/>
          <a:lstStyle/>
          <a:p>
            <a:r>
              <a:rPr lang="zh-CN" altLang="en-US" sz="1200">
                <a:ea typeface="楷体_GB2312" pitchFamily="49" charset="-122"/>
              </a:rPr>
              <a:t>目录</a:t>
            </a:r>
            <a:endParaRPr lang="zh-CN" altLang="en-US"/>
          </a:p>
        </p:txBody>
      </p:sp>
    </p:spTree>
  </p:cSld>
  <p:clrMapOvr>
    <a:masterClrMapping/>
  </p:clrMapOvr>
  <p:transition spd="med"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36" descr="u=2118016095,2739527355&amp;fm=0&amp;gp=1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4750" y="414972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2"/>
          <p:cNvSpPr txBox="1">
            <a:spLocks noChangeArrowheads="1"/>
          </p:cNvSpPr>
          <p:nvPr/>
        </p:nvSpPr>
        <p:spPr bwMode="auto">
          <a:xfrm>
            <a:off x="5003800" y="1125538"/>
            <a:ext cx="23034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a:t>　　</a:t>
            </a:r>
          </a:p>
        </p:txBody>
      </p:sp>
      <p:sp>
        <p:nvSpPr>
          <p:cNvPr id="10244" name="Line 10"/>
          <p:cNvSpPr>
            <a:spLocks noChangeShapeType="1"/>
          </p:cNvSpPr>
          <p:nvPr/>
        </p:nvSpPr>
        <p:spPr bwMode="auto">
          <a:xfrm>
            <a:off x="0" y="6453188"/>
            <a:ext cx="9144000" cy="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0245" name="Picture 12" descr="14"/>
          <p:cNvPicPr>
            <a:picLocks noChangeAspect="1" noChangeArrowheads="1"/>
          </p:cNvPicPr>
          <p:nvPr/>
        </p:nvPicPr>
        <p:blipFill>
          <a:blip r:embed="rId3">
            <a:clrChange>
              <a:clrFrom>
                <a:srgbClr val="FFFFFF"/>
              </a:clrFrom>
              <a:clrTo>
                <a:srgbClr val="FFFFFF">
                  <a:alpha val="0"/>
                </a:srgbClr>
              </a:clrTo>
            </a:clrChange>
            <a:lum contrast="-18000"/>
            <a:extLst>
              <a:ext uri="{28A0092B-C50C-407E-A947-70E740481C1C}">
                <a14:useLocalDpi xmlns:a14="http://schemas.microsoft.com/office/drawing/2010/main" val="0"/>
              </a:ext>
            </a:extLst>
          </a:blip>
          <a:srcRect l="17548" t="6749" r="17548" b="18898"/>
          <a:stretch>
            <a:fillRect/>
          </a:stretch>
        </p:blipFill>
        <p:spPr bwMode="auto">
          <a:xfrm>
            <a:off x="0" y="-100013"/>
            <a:ext cx="5683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Line 13"/>
          <p:cNvSpPr>
            <a:spLocks noChangeShapeType="1"/>
          </p:cNvSpPr>
          <p:nvPr/>
        </p:nvSpPr>
        <p:spPr bwMode="auto">
          <a:xfrm>
            <a:off x="0" y="549275"/>
            <a:ext cx="9144000" cy="0"/>
          </a:xfrm>
          <a:prstGeom prst="line">
            <a:avLst/>
          </a:prstGeom>
          <a:noFill/>
          <a:ln w="57150" cmpd="thickThin">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47" name="Group 14"/>
          <p:cNvGrpSpPr>
            <a:grpSpLocks/>
          </p:cNvGrpSpPr>
          <p:nvPr/>
        </p:nvGrpSpPr>
        <p:grpSpPr bwMode="auto">
          <a:xfrm rot="5400000">
            <a:off x="1758156" y="3652045"/>
            <a:ext cx="142875" cy="2722562"/>
            <a:chOff x="2516" y="482"/>
            <a:chExt cx="91" cy="2032"/>
          </a:xfrm>
        </p:grpSpPr>
        <p:sp>
          <p:nvSpPr>
            <p:cNvPr id="10267" name="Line 15"/>
            <p:cNvSpPr>
              <a:spLocks noChangeShapeType="1"/>
            </p:cNvSpPr>
            <p:nvPr/>
          </p:nvSpPr>
          <p:spPr bwMode="auto">
            <a:xfrm rot="10800000">
              <a:off x="2564" y="508"/>
              <a:ext cx="0" cy="2006"/>
            </a:xfrm>
            <a:prstGeom prst="line">
              <a:avLst/>
            </a:prstGeom>
            <a:noFill/>
            <a:ln w="28575" cap="rnd">
              <a:solidFill>
                <a:srgbClr val="333333"/>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8" name="AutoShape 16"/>
            <p:cNvSpPr>
              <a:spLocks noChangeArrowheads="1"/>
            </p:cNvSpPr>
            <p:nvPr/>
          </p:nvSpPr>
          <p:spPr bwMode="auto">
            <a:xfrm rot="10800000">
              <a:off x="2516" y="482"/>
              <a:ext cx="91" cy="81"/>
            </a:xfrm>
            <a:prstGeom prst="cube">
              <a:avLst>
                <a:gd name="adj" fmla="val 25000"/>
              </a:avLst>
            </a:prstGeom>
            <a:solidFill>
              <a:srgbClr val="808080"/>
            </a:solidFill>
            <a:ln w="9525">
              <a:solidFill>
                <a:srgbClr val="333333"/>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248" name="Text Box 23"/>
          <p:cNvSpPr txBox="1">
            <a:spLocks noChangeArrowheads="1"/>
          </p:cNvSpPr>
          <p:nvPr/>
        </p:nvSpPr>
        <p:spPr bwMode="auto">
          <a:xfrm>
            <a:off x="323850" y="687388"/>
            <a:ext cx="3240088"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t>1</a:t>
            </a:r>
            <a:r>
              <a:rPr lang="zh-CN" altLang="en-US" sz="1400"/>
              <a:t>、用布袋取代塑料袋 </a:t>
            </a:r>
          </a:p>
          <a:p>
            <a:pPr algn="just" eaLnBrk="1" hangingPunct="1">
              <a:lnSpc>
                <a:spcPct val="120000"/>
              </a:lnSpc>
            </a:pPr>
            <a:r>
              <a:rPr lang="zh-CN" altLang="en-US" sz="1400"/>
              <a:t>　　尽管少生产</a:t>
            </a:r>
            <a:r>
              <a:rPr lang="en-US" altLang="zh-CN" sz="1400"/>
              <a:t>1</a:t>
            </a:r>
            <a:r>
              <a:rPr lang="zh-CN" altLang="en-US" sz="1400"/>
              <a:t>个塑料袋只能节能约</a:t>
            </a:r>
            <a:r>
              <a:rPr lang="en-US" altLang="zh-CN" sz="1400"/>
              <a:t>0.04</a:t>
            </a:r>
            <a:r>
              <a:rPr lang="zh-CN" altLang="en-US" sz="1400"/>
              <a:t>克标准煤，相应减排二氧化碳</a:t>
            </a:r>
            <a:r>
              <a:rPr lang="en-US" altLang="zh-CN" sz="1400"/>
              <a:t>0.1</a:t>
            </a:r>
            <a:r>
              <a:rPr lang="zh-CN" altLang="en-US" sz="1400"/>
              <a:t>克，但由于塑料袋日常用量极大，如果全国减少</a:t>
            </a:r>
            <a:r>
              <a:rPr lang="en-US" altLang="zh-CN" sz="1400"/>
              <a:t>10</a:t>
            </a:r>
            <a:r>
              <a:rPr lang="zh-CN" altLang="en-US" sz="1400"/>
              <a:t>％的塑料袋使用量，那么每年可以节能约</a:t>
            </a:r>
            <a:r>
              <a:rPr lang="en-US" altLang="zh-CN" sz="1400"/>
              <a:t>1.2</a:t>
            </a:r>
            <a:r>
              <a:rPr lang="zh-CN" altLang="en-US" sz="1400"/>
              <a:t>万吨标准煤，减排二氧化碳</a:t>
            </a:r>
            <a:r>
              <a:rPr lang="en-US" altLang="zh-CN" sz="1400"/>
              <a:t>3.1</a:t>
            </a:r>
            <a:r>
              <a:rPr lang="zh-CN" altLang="en-US" sz="1400"/>
              <a:t>万吨。 </a:t>
            </a:r>
          </a:p>
          <a:p>
            <a:pPr algn="just" eaLnBrk="1" hangingPunct="1">
              <a:lnSpc>
                <a:spcPct val="120000"/>
              </a:lnSpc>
            </a:pPr>
            <a:r>
              <a:rPr lang="en-US" altLang="zh-CN" sz="1400"/>
              <a:t>2</a:t>
            </a:r>
            <a:r>
              <a:rPr lang="zh-CN" altLang="en-US" sz="1400"/>
              <a:t>、减少一次性筷子使用 </a:t>
            </a:r>
          </a:p>
          <a:p>
            <a:pPr algn="just" eaLnBrk="1" hangingPunct="1">
              <a:lnSpc>
                <a:spcPct val="120000"/>
              </a:lnSpc>
            </a:pPr>
            <a:r>
              <a:rPr lang="zh-CN" altLang="en-US" sz="1400"/>
              <a:t>　　我国是人口大国，广泛使用一次性筷子会大量消耗林业资源。如果全国减少</a:t>
            </a:r>
            <a:r>
              <a:rPr lang="en-US" altLang="zh-CN" sz="1400"/>
              <a:t>10</a:t>
            </a:r>
            <a:r>
              <a:rPr lang="zh-CN" altLang="en-US" sz="1400"/>
              <a:t>％的一次性筷子使用量，那么每年可相当于减少二氧化碳排放约</a:t>
            </a:r>
            <a:r>
              <a:rPr lang="en-US" altLang="zh-CN" sz="1400"/>
              <a:t>10.3</a:t>
            </a:r>
            <a:r>
              <a:rPr lang="zh-CN" altLang="en-US" sz="1400"/>
              <a:t>万吨。</a:t>
            </a:r>
          </a:p>
          <a:p>
            <a:pPr algn="just" eaLnBrk="1" hangingPunct="1">
              <a:lnSpc>
                <a:spcPct val="120000"/>
              </a:lnSpc>
            </a:pPr>
            <a:r>
              <a:rPr lang="zh-CN" altLang="en-US" sz="1400"/>
              <a:t>        减少使用过度包装物、回收城市生活垃圾等，这些措施都能在节能减排行动中起到意想不到的效果。 </a:t>
            </a:r>
          </a:p>
        </p:txBody>
      </p:sp>
      <p:sp>
        <p:nvSpPr>
          <p:cNvPr id="10249" name="Text Box 24"/>
          <p:cNvSpPr txBox="1">
            <a:spLocks noChangeArrowheads="1"/>
          </p:cNvSpPr>
          <p:nvPr/>
        </p:nvSpPr>
        <p:spPr bwMode="auto">
          <a:xfrm>
            <a:off x="3995738" y="1573213"/>
            <a:ext cx="4824412"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t>3</a:t>
            </a:r>
            <a:r>
              <a:rPr lang="zh-CN" altLang="en-US" sz="1400"/>
              <a:t>、减少使用过度包装物 </a:t>
            </a:r>
          </a:p>
          <a:p>
            <a:pPr algn="just" eaLnBrk="1" hangingPunct="1">
              <a:lnSpc>
                <a:spcPct val="120000"/>
              </a:lnSpc>
            </a:pPr>
            <a:r>
              <a:rPr lang="zh-CN" altLang="en-US" sz="1400"/>
              <a:t>　　商店购物等日常生活行为中，简单包装就可满足需要，使用过度包装既浪费资源又污染环境。减少使用</a:t>
            </a:r>
            <a:r>
              <a:rPr lang="en-US" altLang="zh-CN" sz="1400"/>
              <a:t>1</a:t>
            </a:r>
            <a:r>
              <a:rPr lang="zh-CN" altLang="en-US" sz="1400"/>
              <a:t>千克过度包装纸，可节能约</a:t>
            </a:r>
            <a:r>
              <a:rPr lang="en-US" altLang="zh-CN" sz="1400"/>
              <a:t>1.3</a:t>
            </a:r>
            <a:r>
              <a:rPr lang="zh-CN" altLang="en-US" sz="1400"/>
              <a:t>千克标准煤，相应减排二氧化碳</a:t>
            </a:r>
            <a:r>
              <a:rPr lang="en-US" altLang="zh-CN" sz="1400"/>
              <a:t>3.5</a:t>
            </a:r>
            <a:r>
              <a:rPr lang="zh-CN" altLang="en-US" sz="1400"/>
              <a:t>千克。如果全国每年减少</a:t>
            </a:r>
            <a:r>
              <a:rPr lang="en-US" altLang="zh-CN" sz="1400"/>
              <a:t>10%</a:t>
            </a:r>
            <a:r>
              <a:rPr lang="zh-CN" altLang="en-US" sz="1400"/>
              <a:t>的过度包装纸用量，那么可节能约</a:t>
            </a:r>
            <a:r>
              <a:rPr lang="en-US" altLang="zh-CN" sz="1400"/>
              <a:t>120</a:t>
            </a:r>
            <a:r>
              <a:rPr lang="zh-CN" altLang="en-US" sz="1400"/>
              <a:t>万吨，减排二氧化碳</a:t>
            </a:r>
            <a:r>
              <a:rPr lang="en-US" altLang="zh-CN" sz="1400"/>
              <a:t>312</a:t>
            </a:r>
            <a:r>
              <a:rPr lang="zh-CN" altLang="en-US" sz="1400"/>
              <a:t>万吨。 </a:t>
            </a:r>
          </a:p>
          <a:p>
            <a:pPr algn="just" eaLnBrk="1" hangingPunct="1">
              <a:lnSpc>
                <a:spcPct val="120000"/>
              </a:lnSpc>
            </a:pPr>
            <a:r>
              <a:rPr lang="en-US" altLang="zh-CN" sz="1400"/>
              <a:t>4</a:t>
            </a:r>
            <a:r>
              <a:rPr lang="zh-CN" altLang="en-US" sz="1400"/>
              <a:t>、回收城市生活垃圾 </a:t>
            </a:r>
          </a:p>
          <a:p>
            <a:pPr algn="just" eaLnBrk="1" hangingPunct="1">
              <a:lnSpc>
                <a:spcPct val="120000"/>
              </a:lnSpc>
            </a:pPr>
            <a:r>
              <a:rPr lang="zh-CN" altLang="en-US" sz="1400"/>
              <a:t>　　如果全国城市垃圾中的废纸和玻璃有</a:t>
            </a:r>
            <a:r>
              <a:rPr lang="en-US" altLang="zh-CN" sz="1400"/>
              <a:t>20%</a:t>
            </a:r>
            <a:r>
              <a:rPr lang="zh-CN" altLang="en-US" sz="1400"/>
              <a:t>加以回收利用，那么每年可节能约</a:t>
            </a:r>
            <a:r>
              <a:rPr lang="en-US" altLang="zh-CN" sz="1400"/>
              <a:t>270</a:t>
            </a:r>
            <a:r>
              <a:rPr lang="zh-CN" altLang="en-US" sz="1400"/>
              <a:t>万吨标准煤，相应减排二氧化碳</a:t>
            </a:r>
            <a:r>
              <a:rPr lang="en-US" altLang="zh-CN" sz="1400"/>
              <a:t>690</a:t>
            </a:r>
            <a:r>
              <a:rPr lang="zh-CN" altLang="en-US" sz="1400"/>
              <a:t>万吨。 </a:t>
            </a:r>
          </a:p>
        </p:txBody>
      </p:sp>
      <p:grpSp>
        <p:nvGrpSpPr>
          <p:cNvPr id="10250" name="Group 25"/>
          <p:cNvGrpSpPr>
            <a:grpSpLocks/>
          </p:cNvGrpSpPr>
          <p:nvPr/>
        </p:nvGrpSpPr>
        <p:grpSpPr bwMode="auto">
          <a:xfrm rot="-5400000">
            <a:off x="5399882" y="2672556"/>
            <a:ext cx="144462" cy="3673475"/>
            <a:chOff x="2516" y="482"/>
            <a:chExt cx="91" cy="2032"/>
          </a:xfrm>
        </p:grpSpPr>
        <p:sp>
          <p:nvSpPr>
            <p:cNvPr id="10265" name="Line 26"/>
            <p:cNvSpPr>
              <a:spLocks noChangeShapeType="1"/>
            </p:cNvSpPr>
            <p:nvPr/>
          </p:nvSpPr>
          <p:spPr bwMode="auto">
            <a:xfrm rot="10800000">
              <a:off x="2564" y="508"/>
              <a:ext cx="0" cy="2006"/>
            </a:xfrm>
            <a:prstGeom prst="line">
              <a:avLst/>
            </a:prstGeom>
            <a:noFill/>
            <a:ln w="28575" cap="rnd">
              <a:solidFill>
                <a:srgbClr val="333333"/>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6" name="AutoShape 27"/>
            <p:cNvSpPr>
              <a:spLocks noChangeArrowheads="1"/>
            </p:cNvSpPr>
            <p:nvPr/>
          </p:nvSpPr>
          <p:spPr bwMode="auto">
            <a:xfrm rot="10800000">
              <a:off x="2516" y="482"/>
              <a:ext cx="91" cy="81"/>
            </a:xfrm>
            <a:prstGeom prst="cube">
              <a:avLst>
                <a:gd name="adj" fmla="val 25000"/>
              </a:avLst>
            </a:prstGeom>
            <a:solidFill>
              <a:srgbClr val="808080"/>
            </a:solidFill>
            <a:ln w="9525">
              <a:solidFill>
                <a:srgbClr val="333333"/>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251" name="Text Box 30"/>
          <p:cNvSpPr txBox="1">
            <a:spLocks noChangeArrowheads="1"/>
          </p:cNvSpPr>
          <p:nvPr/>
        </p:nvSpPr>
        <p:spPr bwMode="auto">
          <a:xfrm>
            <a:off x="325438" y="5076825"/>
            <a:ext cx="8639175" cy="188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en-US" altLang="zh-CN" sz="1400"/>
              <a:t>       </a:t>
            </a:r>
            <a:r>
              <a:rPr lang="zh-CN" altLang="en-US" sz="1400"/>
              <a:t>在许多人眼中，那些旧包装盒、旧报纸、塑料袋等就是一堆不起眼的垃圾，因为这些东西当下在人们眼中已经没有用处了，成为名副其实的废弃物</a:t>
            </a:r>
            <a:r>
              <a:rPr lang="en-US" altLang="zh-CN" sz="1400"/>
              <a:t>——</a:t>
            </a:r>
            <a:r>
              <a:rPr lang="zh-CN" altLang="en-US" sz="1400"/>
              <a:t>作废而被抛弃了。可是，当同学们把它们收集起来准备利用它们大干一场的时候，它们便不再是“废物”了！我们坚信：世界上其实根本没有废弃物，只是人们暂时把它们放错了地方，没有发挥它应有的作用而已。只要把它们放在合适的地方加以利用，那么废弃物将不再是废物了。                                                                       ★ 文（漫 游）      </a:t>
            </a:r>
          </a:p>
          <a:p>
            <a:pPr algn="l" eaLnBrk="1" hangingPunct="1">
              <a:lnSpc>
                <a:spcPct val="120000"/>
              </a:lnSpc>
            </a:pPr>
            <a:endParaRPr lang="zh-CN" altLang="en-US" sz="1400"/>
          </a:p>
          <a:p>
            <a:pPr algn="l" eaLnBrk="1" hangingPunct="1">
              <a:lnSpc>
                <a:spcPct val="120000"/>
              </a:lnSpc>
            </a:pPr>
            <a:endParaRPr lang="en-US" altLang="zh-CN" sz="1400"/>
          </a:p>
        </p:txBody>
      </p:sp>
      <p:pic>
        <p:nvPicPr>
          <p:cNvPr id="10255" name="Picture 51" descr="图片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4581525"/>
            <a:ext cx="325437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6" name="Picture 55" descr="图片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900" y="620713"/>
            <a:ext cx="173037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7" name="Picture 57" descr="图片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765175"/>
            <a:ext cx="1219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8" name="Picture 58" descr="图片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213" y="115888"/>
            <a:ext cx="17335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0" name="AutoShape 101">
            <a:hlinkClick r:id="rId8" action="ppaction://hlinksldjump"/>
          </p:cNvPr>
          <p:cNvSpPr>
            <a:spLocks noChangeArrowheads="1"/>
          </p:cNvSpPr>
          <p:nvPr/>
        </p:nvSpPr>
        <p:spPr bwMode="auto">
          <a:xfrm flipV="1">
            <a:off x="3995738" y="6453188"/>
            <a:ext cx="735012" cy="215900"/>
          </a:xfrm>
          <a:custGeom>
            <a:avLst/>
            <a:gdLst>
              <a:gd name="T0" fmla="*/ 405 w 21600"/>
              <a:gd name="T1" fmla="*/ 68 h 21600"/>
              <a:gd name="T2" fmla="*/ 231 w 21600"/>
              <a:gd name="T3" fmla="*/ 136 h 21600"/>
              <a:gd name="T4" fmla="*/ 58 w 21600"/>
              <a:gd name="T5" fmla="*/ 68 h 21600"/>
              <a:gd name="T6" fmla="*/ 231 w 21600"/>
              <a:gd name="T7" fmla="*/ 0 h 21600"/>
              <a:gd name="T8" fmla="*/ 0 60000 65536"/>
              <a:gd name="T9" fmla="*/ 0 60000 65536"/>
              <a:gd name="T10" fmla="*/ 0 60000 65536"/>
              <a:gd name="T11" fmla="*/ 0 60000 65536"/>
              <a:gd name="T12" fmla="*/ 4479 w 21600"/>
              <a:gd name="T13" fmla="*/ 4447 h 21600"/>
              <a:gd name="T14" fmla="*/ 17121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1">
            <a:gsLst>
              <a:gs pos="0">
                <a:srgbClr val="FF6600"/>
              </a:gs>
              <a:gs pos="100000">
                <a:srgbClr val="FFFFFF"/>
              </a:gs>
            </a:gsLst>
            <a:lin ang="2700000" scaled="1"/>
          </a:gradFill>
          <a:ln w="9525" algn="ctr">
            <a:solidFill>
              <a:srgbClr val="339966"/>
            </a:solidFill>
            <a:miter lim="800000"/>
            <a:headEnd/>
            <a:tailEnd/>
          </a:ln>
        </p:spPr>
        <p:txBody>
          <a:bodyPr rot="10800000" wrap="none" anchor="ctr"/>
          <a:lstStyle/>
          <a:p>
            <a:r>
              <a:rPr lang="zh-CN" altLang="en-US" sz="1200">
                <a:ea typeface="楷体_GB2312" pitchFamily="49" charset="-122"/>
              </a:rPr>
              <a:t>目录</a:t>
            </a:r>
            <a:endParaRPr lang="zh-CN" altLang="en-US"/>
          </a:p>
        </p:txBody>
      </p:sp>
    </p:spTree>
  </p:cSld>
  <p:clrMapOvr>
    <a:masterClrMapping/>
  </p:clrMapOvr>
  <p:transition spd="med"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Picture 61" descr="巡展2-4(京都书"/>
          <p:cNvPicPr>
            <a:picLocks noChangeAspect="1" noChangeArrowheads="1"/>
          </p:cNvPicPr>
          <p:nvPr/>
        </p:nvPicPr>
        <p:blipFill>
          <a:blip r:embed="rId2" cstate="print">
            <a:clrChange>
              <a:clrFrom>
                <a:srgbClr val="B8D783"/>
              </a:clrFrom>
              <a:clrTo>
                <a:srgbClr val="B8D783">
                  <a:alpha val="0"/>
                </a:srgbClr>
              </a:clrTo>
            </a:clrChange>
            <a:lum bright="-6000"/>
            <a:grayscl/>
            <a:biLevel thresh="50000"/>
            <a:extLst>
              <a:ext uri="{28A0092B-C50C-407E-A947-70E740481C1C}">
                <a14:useLocalDpi xmlns:a14="http://schemas.microsoft.com/office/drawing/2010/main" val="0"/>
              </a:ext>
            </a:extLst>
          </a:blip>
          <a:srcRect/>
          <a:stretch>
            <a:fillRect/>
          </a:stretch>
        </p:blipFill>
        <p:spPr bwMode="auto">
          <a:xfrm>
            <a:off x="5580063" y="5516563"/>
            <a:ext cx="273685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21" descr="beijing,200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19475" y="3686175"/>
            <a:ext cx="2159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 Box 5"/>
          <p:cNvSpPr txBox="1">
            <a:spLocks noChangeArrowheads="1"/>
          </p:cNvSpPr>
          <p:nvPr/>
        </p:nvSpPr>
        <p:spPr bwMode="auto">
          <a:xfrm>
            <a:off x="468313" y="765175"/>
            <a:ext cx="8280400"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t>       </a:t>
            </a:r>
            <a:r>
              <a:rPr lang="zh-CN" altLang="en-US" sz="1400"/>
              <a:t>亲爱的同学们，大家好！</a:t>
            </a:r>
          </a:p>
          <a:p>
            <a:pPr algn="just" eaLnBrk="1" hangingPunct="1">
              <a:lnSpc>
                <a:spcPct val="120000"/>
              </a:lnSpc>
            </a:pPr>
            <a:r>
              <a:rPr lang="zh-CN" altLang="en-US" sz="1400"/>
              <a:t>       近来，北京出现了</a:t>
            </a:r>
            <a:r>
              <a:rPr lang="en-US" altLang="zh-CN" sz="1400"/>
              <a:t>22</a:t>
            </a:r>
            <a:r>
              <a:rPr lang="zh-CN" altLang="en-US" sz="1400"/>
              <a:t>年来最早的降雪。几乎同时石家庄、山东、河南等省市接连降下几十年不遇的大雪。一些地方交通瘫痪，城市供暖供电供气面临诸多难题，农业生产受损严重，群众的生产生活受到了巨大影响。回顾</a:t>
            </a:r>
            <a:r>
              <a:rPr lang="en-US" altLang="zh-CN" sz="1400"/>
              <a:t>07</a:t>
            </a:r>
            <a:r>
              <a:rPr lang="zh-CN" altLang="en-US" sz="1400"/>
              <a:t>、</a:t>
            </a:r>
            <a:r>
              <a:rPr lang="en-US" altLang="zh-CN" sz="1400"/>
              <a:t>08</a:t>
            </a:r>
            <a:r>
              <a:rPr lang="zh-CN" altLang="en-US" sz="1400"/>
              <a:t>年沈阳雪灾、南方冰冻雨雪灾害以及</a:t>
            </a:r>
            <a:r>
              <a:rPr lang="en-US" altLang="zh-CN" sz="1400"/>
              <a:t>08</a:t>
            </a:r>
            <a:r>
              <a:rPr lang="zh-CN" altLang="en-US" sz="1400"/>
              <a:t>年</a:t>
            </a:r>
            <a:r>
              <a:rPr lang="en-US" altLang="zh-CN" sz="1400"/>
              <a:t>5.12</a:t>
            </a:r>
            <a:r>
              <a:rPr lang="zh-CN" altLang="en-US" sz="1400"/>
              <a:t>大地震，我们不禁要问，大自然到底怎么了？</a:t>
            </a:r>
          </a:p>
          <a:p>
            <a:pPr algn="just" eaLnBrk="1" hangingPunct="1">
              <a:lnSpc>
                <a:spcPct val="120000"/>
              </a:lnSpc>
            </a:pPr>
            <a:r>
              <a:rPr lang="zh-CN" altLang="en-US" sz="1400"/>
              <a:t>       本世纪以来，随着人类活动的加剧，人口数量的增加，向空气中排放的温室气体增加，导致全球气候趋势变暖，人类生态环境正受到严重破坏。可见，气候变化带来的危害已经十分严重。世界各国都在力图用各种方法应对气候变化。</a:t>
            </a:r>
            <a:r>
              <a:rPr lang="en-US" altLang="zh-CN" sz="1400"/>
              <a:t>2009</a:t>
            </a:r>
            <a:r>
              <a:rPr lang="zh-CN" altLang="en-US" sz="1400"/>
              <a:t>年</a:t>
            </a:r>
            <a:r>
              <a:rPr lang="en-US" altLang="zh-CN" sz="1400"/>
              <a:t>12</a:t>
            </a:r>
            <a:r>
              <a:rPr lang="zh-CN" altLang="en-US" sz="1400"/>
              <a:t>月举办的哥本哈根会议成为全球关注气候变化的焦点，作为一名中国青少年，我们应该为缓解气候变化做出我们的努力。</a:t>
            </a:r>
          </a:p>
        </p:txBody>
      </p:sp>
      <p:pic>
        <p:nvPicPr>
          <p:cNvPr id="18438" name="Picture 10" descr="14"/>
          <p:cNvPicPr>
            <a:picLocks noChangeAspect="1" noChangeArrowheads="1"/>
          </p:cNvPicPr>
          <p:nvPr/>
        </p:nvPicPr>
        <p:blipFill>
          <a:blip r:embed="rId4">
            <a:clrChange>
              <a:clrFrom>
                <a:srgbClr val="FFFFFF"/>
              </a:clrFrom>
              <a:clrTo>
                <a:srgbClr val="FFFFFF">
                  <a:alpha val="0"/>
                </a:srgbClr>
              </a:clrTo>
            </a:clrChange>
            <a:lum contrast="-18000"/>
            <a:extLst>
              <a:ext uri="{28A0092B-C50C-407E-A947-70E740481C1C}">
                <a14:useLocalDpi xmlns:a14="http://schemas.microsoft.com/office/drawing/2010/main" val="0"/>
              </a:ext>
            </a:extLst>
          </a:blip>
          <a:srcRect l="17548" t="6749" r="17548" b="18898"/>
          <a:stretch>
            <a:fillRect/>
          </a:stretch>
        </p:blipFill>
        <p:spPr bwMode="auto">
          <a:xfrm>
            <a:off x="0" y="-100013"/>
            <a:ext cx="5683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Line 11"/>
          <p:cNvSpPr>
            <a:spLocks noChangeShapeType="1"/>
          </p:cNvSpPr>
          <p:nvPr/>
        </p:nvSpPr>
        <p:spPr bwMode="auto">
          <a:xfrm>
            <a:off x="0" y="549275"/>
            <a:ext cx="9144000" cy="0"/>
          </a:xfrm>
          <a:prstGeom prst="line">
            <a:avLst/>
          </a:prstGeom>
          <a:noFill/>
          <a:ln w="57150" cmpd="thickThin">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0" name="Line 12"/>
          <p:cNvSpPr>
            <a:spLocks noChangeShapeType="1"/>
          </p:cNvSpPr>
          <p:nvPr/>
        </p:nvSpPr>
        <p:spPr bwMode="auto">
          <a:xfrm>
            <a:off x="0" y="6453188"/>
            <a:ext cx="9144000" cy="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2" name="Text Box 32"/>
          <p:cNvSpPr txBox="1">
            <a:spLocks noChangeArrowheads="1"/>
          </p:cNvSpPr>
          <p:nvPr/>
        </p:nvSpPr>
        <p:spPr bwMode="auto">
          <a:xfrm>
            <a:off x="4427538" y="5084763"/>
            <a:ext cx="1873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en-US" altLang="zh-CN" sz="1400"/>
              <a:t> ★ </a:t>
            </a:r>
            <a:r>
              <a:rPr lang="zh-CN" altLang="en-US" sz="1400"/>
              <a:t>文（维 佳）</a:t>
            </a:r>
          </a:p>
        </p:txBody>
      </p:sp>
      <p:sp>
        <p:nvSpPr>
          <p:cNvPr id="18443" name="Text Box 97"/>
          <p:cNvSpPr txBox="1">
            <a:spLocks noChangeArrowheads="1"/>
          </p:cNvSpPr>
          <p:nvPr/>
        </p:nvSpPr>
        <p:spPr bwMode="auto">
          <a:xfrm>
            <a:off x="3708400" y="3357563"/>
            <a:ext cx="51117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latin typeface="宋体" panose="02010600030101010101" pitchFamily="2" charset="-122"/>
              </a:rPr>
              <a:t>    “</a:t>
            </a:r>
            <a:r>
              <a:rPr lang="zh-CN" altLang="en-US" sz="1400">
                <a:latin typeface="宋体" panose="02010600030101010101" pitchFamily="2" charset="-122"/>
              </a:rPr>
              <a:t>低碳生活”不再只是一种理想，更是一种值得期待的新的生活方式！让我们做减碳小小宣传员和监督员，把好的经验与建议推广给自己的同学以及身边的人。并把在校园中学习到的好点子、好方法带到家庭和社会中，打造“个人影响校园，校园影响社会”的节能减碳环保氛围，争做节能的宣传者、实践者与示范者。</a:t>
            </a:r>
          </a:p>
        </p:txBody>
      </p:sp>
      <p:sp>
        <p:nvSpPr>
          <p:cNvPr id="18444" name="Text Box 165"/>
          <p:cNvSpPr txBox="1">
            <a:spLocks noChangeArrowheads="1"/>
          </p:cNvSpPr>
          <p:nvPr/>
        </p:nvSpPr>
        <p:spPr bwMode="auto">
          <a:xfrm>
            <a:off x="468313" y="3733800"/>
            <a:ext cx="28067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en-US" altLang="zh-CN" sz="1400"/>
              <a:t>       </a:t>
            </a:r>
            <a:r>
              <a:rPr lang="zh-CN" altLang="en-US" sz="1400"/>
              <a:t>爱护我们的地球，保护我们生存的空间是每个人义不容辞的责任和义务。在校园生活中，只要用心留意，可以找到很多节能的窍门，成为一个绿色低碳的“校园达人”。</a:t>
            </a:r>
          </a:p>
          <a:p>
            <a:pPr algn="l" eaLnBrk="1" hangingPunct="1">
              <a:lnSpc>
                <a:spcPct val="120000"/>
              </a:lnSpc>
            </a:pPr>
            <a:r>
              <a:rPr lang="zh-CN" altLang="en-US" sz="1400"/>
              <a:t>       我们每一个人都应该结合自身实际开展学习，认真学习减碳知识，做减碳先锋，从身边的小事情做起。</a:t>
            </a:r>
          </a:p>
        </p:txBody>
      </p:sp>
      <p:pic>
        <p:nvPicPr>
          <p:cNvPr id="18445" name="Picture 171" descr="beijing,2008"/>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03575" y="5053013"/>
            <a:ext cx="215900"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6" name="Group 176"/>
          <p:cNvGrpSpPr>
            <a:grpSpLocks/>
          </p:cNvGrpSpPr>
          <p:nvPr/>
        </p:nvGrpSpPr>
        <p:grpSpPr bwMode="auto">
          <a:xfrm rot="10800000">
            <a:off x="3922713" y="3213100"/>
            <a:ext cx="4537075" cy="144463"/>
            <a:chOff x="340" y="2024"/>
            <a:chExt cx="2858" cy="91"/>
          </a:xfrm>
        </p:grpSpPr>
        <p:sp>
          <p:nvSpPr>
            <p:cNvPr id="18451" name="Line 174"/>
            <p:cNvSpPr>
              <a:spLocks noChangeShapeType="1"/>
            </p:cNvSpPr>
            <p:nvPr/>
          </p:nvSpPr>
          <p:spPr bwMode="auto">
            <a:xfrm rot="10800000" flipH="1">
              <a:off x="431" y="2069"/>
              <a:ext cx="2767" cy="1"/>
            </a:xfrm>
            <a:prstGeom prst="line">
              <a:avLst/>
            </a:prstGeom>
            <a:noFill/>
            <a:ln w="28575" cap="rnd">
              <a:solidFill>
                <a:srgbClr val="FF66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2" name="AutoShape 175"/>
            <p:cNvSpPr>
              <a:spLocks noChangeArrowheads="1"/>
            </p:cNvSpPr>
            <p:nvPr/>
          </p:nvSpPr>
          <p:spPr bwMode="auto">
            <a:xfrm rot="10800000">
              <a:off x="340" y="2024"/>
              <a:ext cx="91" cy="91"/>
            </a:xfrm>
            <a:prstGeom prst="cube">
              <a:avLst>
                <a:gd name="adj" fmla="val 25000"/>
              </a:avLst>
            </a:prstGeom>
            <a:solidFill>
              <a:srgbClr val="FF9900"/>
            </a:solidFill>
            <a:ln w="9525">
              <a:solidFill>
                <a:srgbClr val="FF66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pic>
        <p:nvPicPr>
          <p:cNvPr id="18447" name="Picture 181" descr="图片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863" y="115888"/>
            <a:ext cx="17335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Picture 182" descr="图片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750" y="3141663"/>
            <a:ext cx="30972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0" name="AutoShape 101">
            <a:hlinkClick r:id="rId8" action="ppaction://hlinksldjump"/>
          </p:cNvPr>
          <p:cNvSpPr>
            <a:spLocks noChangeArrowheads="1"/>
          </p:cNvSpPr>
          <p:nvPr/>
        </p:nvSpPr>
        <p:spPr bwMode="auto">
          <a:xfrm flipV="1">
            <a:off x="3995738" y="6453188"/>
            <a:ext cx="735012" cy="215900"/>
          </a:xfrm>
          <a:custGeom>
            <a:avLst/>
            <a:gdLst>
              <a:gd name="T0" fmla="*/ 405 w 21600"/>
              <a:gd name="T1" fmla="*/ 68 h 21600"/>
              <a:gd name="T2" fmla="*/ 231 w 21600"/>
              <a:gd name="T3" fmla="*/ 136 h 21600"/>
              <a:gd name="T4" fmla="*/ 58 w 21600"/>
              <a:gd name="T5" fmla="*/ 68 h 21600"/>
              <a:gd name="T6" fmla="*/ 231 w 21600"/>
              <a:gd name="T7" fmla="*/ 0 h 21600"/>
              <a:gd name="T8" fmla="*/ 0 60000 65536"/>
              <a:gd name="T9" fmla="*/ 0 60000 65536"/>
              <a:gd name="T10" fmla="*/ 0 60000 65536"/>
              <a:gd name="T11" fmla="*/ 0 60000 65536"/>
              <a:gd name="T12" fmla="*/ 4479 w 21600"/>
              <a:gd name="T13" fmla="*/ 4447 h 21600"/>
              <a:gd name="T14" fmla="*/ 17121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1">
            <a:gsLst>
              <a:gs pos="0">
                <a:srgbClr val="FF6600"/>
              </a:gs>
              <a:gs pos="100000">
                <a:srgbClr val="FFFFFF"/>
              </a:gs>
            </a:gsLst>
            <a:lin ang="2700000" scaled="1"/>
          </a:gradFill>
          <a:ln w="9525" algn="ctr">
            <a:solidFill>
              <a:srgbClr val="339966"/>
            </a:solidFill>
            <a:miter lim="800000"/>
            <a:headEnd/>
            <a:tailEnd/>
          </a:ln>
        </p:spPr>
        <p:txBody>
          <a:bodyPr rot="10800000" wrap="none" anchor="ctr"/>
          <a:lstStyle/>
          <a:p>
            <a:r>
              <a:rPr lang="zh-CN" altLang="en-US" sz="1200">
                <a:ea typeface="楷体_GB2312" pitchFamily="49" charset="-122"/>
              </a:rPr>
              <a:t>目录</a:t>
            </a:r>
            <a:endParaRPr lang="zh-CN" altLang="en-US"/>
          </a:p>
        </p:txBody>
      </p:sp>
    </p:spTree>
  </p:cSld>
  <p:clrMapOvr>
    <a:masterClrMapping/>
  </p:clrMapOvr>
  <p:transition spd="med"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16" descr="u=4207136670,2692499761&amp;fm=0&amp;gp=0"/>
          <p:cNvPicPr>
            <a:picLocks noChangeAspect="1" noChangeArrowheads="1"/>
          </p:cNvPicPr>
          <p:nvPr/>
        </p:nvPicPr>
        <p:blipFill>
          <a:blip r:embed="rId2">
            <a:clrChange>
              <a:clrFrom>
                <a:srgbClr val="FEFFFF"/>
              </a:clrFrom>
              <a:clrTo>
                <a:srgbClr val="FEFFFF">
                  <a:alpha val="0"/>
                </a:srgbClr>
              </a:clrTo>
            </a:clrChange>
            <a:extLst>
              <a:ext uri="{28A0092B-C50C-407E-A947-70E740481C1C}">
                <a14:useLocalDpi xmlns:a14="http://schemas.microsoft.com/office/drawing/2010/main" val="0"/>
              </a:ext>
            </a:extLst>
          </a:blip>
          <a:srcRect/>
          <a:stretch>
            <a:fillRect/>
          </a:stretch>
        </p:blipFill>
        <p:spPr bwMode="auto">
          <a:xfrm>
            <a:off x="7380288" y="5445125"/>
            <a:ext cx="1223962"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2"/>
          <p:cNvSpPr txBox="1">
            <a:spLocks noChangeArrowheads="1"/>
          </p:cNvSpPr>
          <p:nvPr/>
        </p:nvSpPr>
        <p:spPr bwMode="auto">
          <a:xfrm>
            <a:off x="395288" y="809625"/>
            <a:ext cx="80645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latin typeface="宋体" panose="02010600030101010101" pitchFamily="2" charset="-122"/>
              </a:rPr>
              <a:t>    </a:t>
            </a:r>
            <a:r>
              <a:rPr lang="zh-CN" altLang="en-US" sz="1400">
                <a:latin typeface="宋体" panose="02010600030101010101" pitchFamily="2" charset="-122"/>
              </a:rPr>
              <a:t>应对气候变化的关键词是“节能减排”。也许大家会认为这个词和我们有些遥远。其实，我们在生活中的一点一滴的小行动都可以做到节能减排：</a:t>
            </a: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endParaRPr lang="zh-CN" altLang="en-US" sz="1400">
              <a:latin typeface="宋体" panose="02010600030101010101" pitchFamily="2" charset="-122"/>
            </a:endParaRPr>
          </a:p>
          <a:p>
            <a:pPr algn="just" eaLnBrk="1" hangingPunct="1">
              <a:lnSpc>
                <a:spcPct val="120000"/>
              </a:lnSpc>
            </a:pPr>
            <a:r>
              <a:rPr lang="zh-CN" altLang="en-US" sz="1400">
                <a:latin typeface="宋体" panose="02010600030101010101" pitchFamily="2" charset="-122"/>
              </a:rPr>
              <a:t>     </a:t>
            </a:r>
          </a:p>
          <a:p>
            <a:pPr algn="just" eaLnBrk="1" hangingPunct="1">
              <a:lnSpc>
                <a:spcPct val="120000"/>
              </a:lnSpc>
            </a:pPr>
            <a:r>
              <a:rPr lang="zh-CN" altLang="en-US" sz="1400">
                <a:latin typeface="宋体" panose="02010600030101010101" pitchFamily="2" charset="-122"/>
              </a:rPr>
              <a:t>    </a:t>
            </a:r>
          </a:p>
          <a:p>
            <a:pPr algn="just" eaLnBrk="1" hangingPunct="1">
              <a:lnSpc>
                <a:spcPct val="120000"/>
              </a:lnSpc>
            </a:pPr>
            <a:r>
              <a:rPr lang="zh-CN" altLang="en-US" sz="1400">
                <a:latin typeface="宋体" panose="02010600030101010101" pitchFamily="2" charset="-122"/>
              </a:rPr>
              <a:t>    我们发现，这样微小的行动也可以达到减排的效果；再想一想，如果我们每个中学生都能够在生活中随时随地的减少碳排放。那么，中国在国际协议中减排</a:t>
            </a:r>
            <a:r>
              <a:rPr lang="en-US" altLang="zh-CN" sz="1400">
                <a:latin typeface="宋体" panose="02010600030101010101" pitchFamily="2" charset="-122"/>
              </a:rPr>
              <a:t>20%</a:t>
            </a:r>
            <a:r>
              <a:rPr lang="zh-CN" altLang="en-US" sz="1400">
                <a:latin typeface="宋体" panose="02010600030101010101" pitchFamily="2" charset="-122"/>
              </a:rPr>
              <a:t>的目标就可以早日得到实现。凝聚每一份力量，减少每一千克碳排放，就可以达到很好的效果。</a:t>
            </a:r>
          </a:p>
          <a:p>
            <a:pPr algn="just" eaLnBrk="1" hangingPunct="1">
              <a:lnSpc>
                <a:spcPct val="120000"/>
              </a:lnSpc>
            </a:pPr>
            <a:r>
              <a:rPr lang="zh-CN" altLang="en-US" sz="1400">
                <a:latin typeface="宋体" panose="02010600030101010101" pitchFamily="2" charset="-122"/>
              </a:rPr>
              <a:t>                                           </a:t>
            </a:r>
            <a:r>
              <a:rPr lang="zh-CN" altLang="zh-CN" sz="1400"/>
              <a:t>★ 文（</a:t>
            </a:r>
            <a:r>
              <a:rPr lang="zh-CN" altLang="en-US" sz="1400"/>
              <a:t>小 文</a:t>
            </a:r>
            <a:r>
              <a:rPr lang="zh-CN" altLang="zh-CN" sz="1400"/>
              <a:t>）</a:t>
            </a:r>
            <a:endParaRPr lang="zh-CN" altLang="en-US" sz="1400">
              <a:latin typeface="宋体" panose="02010600030101010101" pitchFamily="2" charset="-122"/>
            </a:endParaRPr>
          </a:p>
        </p:txBody>
      </p:sp>
      <p:sp>
        <p:nvSpPr>
          <p:cNvPr id="19460" name="Text Box 3"/>
          <p:cNvSpPr txBox="1">
            <a:spLocks noChangeArrowheads="1"/>
          </p:cNvSpPr>
          <p:nvPr/>
        </p:nvSpPr>
        <p:spPr bwMode="auto">
          <a:xfrm>
            <a:off x="5003800" y="1125538"/>
            <a:ext cx="23034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a:t>　　</a:t>
            </a:r>
          </a:p>
        </p:txBody>
      </p:sp>
      <p:sp>
        <p:nvSpPr>
          <p:cNvPr id="19462" name="Line 12"/>
          <p:cNvSpPr>
            <a:spLocks noChangeShapeType="1"/>
          </p:cNvSpPr>
          <p:nvPr/>
        </p:nvSpPr>
        <p:spPr bwMode="auto">
          <a:xfrm>
            <a:off x="0" y="6453188"/>
            <a:ext cx="9144000" cy="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9463" name="Picture 14" descr="14"/>
          <p:cNvPicPr>
            <a:picLocks noChangeAspect="1" noChangeArrowheads="1"/>
          </p:cNvPicPr>
          <p:nvPr/>
        </p:nvPicPr>
        <p:blipFill>
          <a:blip r:embed="rId3">
            <a:clrChange>
              <a:clrFrom>
                <a:srgbClr val="FFFFFF"/>
              </a:clrFrom>
              <a:clrTo>
                <a:srgbClr val="FFFFFF">
                  <a:alpha val="0"/>
                </a:srgbClr>
              </a:clrTo>
            </a:clrChange>
            <a:lum contrast="-18000"/>
            <a:extLst>
              <a:ext uri="{28A0092B-C50C-407E-A947-70E740481C1C}">
                <a14:useLocalDpi xmlns:a14="http://schemas.microsoft.com/office/drawing/2010/main" val="0"/>
              </a:ext>
            </a:extLst>
          </a:blip>
          <a:srcRect l="17548" t="6749" r="17548" b="18898"/>
          <a:stretch>
            <a:fillRect/>
          </a:stretch>
        </p:blipFill>
        <p:spPr bwMode="auto">
          <a:xfrm>
            <a:off x="0" y="-100013"/>
            <a:ext cx="5683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Line 15"/>
          <p:cNvSpPr>
            <a:spLocks noChangeShapeType="1"/>
          </p:cNvSpPr>
          <p:nvPr/>
        </p:nvSpPr>
        <p:spPr bwMode="auto">
          <a:xfrm>
            <a:off x="0" y="549275"/>
            <a:ext cx="9144000" cy="0"/>
          </a:xfrm>
          <a:prstGeom prst="line">
            <a:avLst/>
          </a:prstGeom>
          <a:noFill/>
          <a:ln w="57150" cmpd="thickThin">
            <a:solidFill>
              <a:srgbClr val="FF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5" name="Text Box 35"/>
          <p:cNvSpPr txBox="1">
            <a:spLocks noChangeArrowheads="1"/>
          </p:cNvSpPr>
          <p:nvPr/>
        </p:nvSpPr>
        <p:spPr bwMode="auto">
          <a:xfrm>
            <a:off x="4787900" y="1474788"/>
            <a:ext cx="3671888"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t>6.</a:t>
            </a:r>
            <a:r>
              <a:rPr lang="zh-CN" altLang="en-US" sz="1400"/>
              <a:t>使用节能电器，电器使用后完全关闭电源。在午餐休息时和下班后关闭电脑及显示器，可将这些电器的二氧化碳排放量减少三分之一。适度使用空调</a:t>
            </a:r>
            <a:r>
              <a:rPr lang="en-US" altLang="zh-CN" sz="1400"/>
              <a:t>(</a:t>
            </a:r>
            <a:r>
              <a:rPr lang="zh-CN" altLang="en-US" sz="1400"/>
              <a:t>夏季不低于</a:t>
            </a:r>
            <a:r>
              <a:rPr lang="en-US" altLang="zh-CN" sz="1400"/>
              <a:t>26℃)</a:t>
            </a:r>
            <a:r>
              <a:rPr lang="zh-CN" altLang="en-US" sz="1400"/>
              <a:t>；</a:t>
            </a:r>
          </a:p>
          <a:p>
            <a:pPr algn="just" eaLnBrk="1" hangingPunct="1">
              <a:lnSpc>
                <a:spcPct val="120000"/>
              </a:lnSpc>
            </a:pPr>
            <a:r>
              <a:rPr lang="en-US" altLang="zh-CN" sz="1400"/>
              <a:t>7.</a:t>
            </a:r>
            <a:r>
              <a:rPr lang="zh-CN" altLang="en-US" sz="1400"/>
              <a:t>尽量少用电梯。如果你登楼梯</a:t>
            </a:r>
            <a:r>
              <a:rPr lang="en-US" altLang="zh-CN" sz="1400"/>
              <a:t>7</a:t>
            </a:r>
            <a:r>
              <a:rPr lang="zh-CN" altLang="en-US" sz="1400"/>
              <a:t>层，就可以减碳近</a:t>
            </a:r>
            <a:r>
              <a:rPr lang="en-US" altLang="zh-CN" sz="1400"/>
              <a:t>2</a:t>
            </a:r>
            <a:r>
              <a:rPr lang="zh-CN" altLang="en-US" sz="1400"/>
              <a:t>千克，同时可以减少缺乏运动而带来的肥胖。</a:t>
            </a:r>
          </a:p>
          <a:p>
            <a:pPr algn="just" eaLnBrk="1" hangingPunct="1">
              <a:lnSpc>
                <a:spcPct val="120000"/>
              </a:lnSpc>
            </a:pPr>
            <a:r>
              <a:rPr lang="en-US" altLang="zh-CN" sz="1400"/>
              <a:t>8.</a:t>
            </a:r>
            <a:r>
              <a:rPr lang="zh-CN" altLang="en-US" sz="1400"/>
              <a:t>重复使用纸张，双面打印，多发电子贺卡、电子邮件，保护森林。</a:t>
            </a:r>
          </a:p>
          <a:p>
            <a:pPr algn="just" eaLnBrk="1" hangingPunct="1">
              <a:lnSpc>
                <a:spcPct val="120000"/>
              </a:lnSpc>
            </a:pPr>
            <a:r>
              <a:rPr lang="en-US" altLang="zh-CN" sz="1400"/>
              <a:t>9.</a:t>
            </a:r>
            <a:r>
              <a:rPr lang="zh-CN" altLang="en-US" sz="1400"/>
              <a:t>多步行或骑自行车，乘坐公交车或地铁。如果去</a:t>
            </a:r>
            <a:r>
              <a:rPr lang="en-US" altLang="zh-CN" sz="1400"/>
              <a:t>8</a:t>
            </a:r>
            <a:r>
              <a:rPr lang="zh-CN" altLang="en-US" sz="1400"/>
              <a:t>公里以外的地方，乘坐地铁可比乘汽车减少</a:t>
            </a:r>
            <a:r>
              <a:rPr lang="en-US" altLang="zh-CN" sz="1400"/>
              <a:t>1700</a:t>
            </a:r>
            <a:r>
              <a:rPr lang="zh-CN" altLang="en-US" sz="1400"/>
              <a:t>克的二氧化碳排放量。</a:t>
            </a:r>
          </a:p>
          <a:p>
            <a:pPr algn="just" eaLnBrk="1" hangingPunct="1">
              <a:lnSpc>
                <a:spcPct val="120000"/>
              </a:lnSpc>
            </a:pPr>
            <a:r>
              <a:rPr lang="en-US" altLang="zh-CN" sz="1400"/>
              <a:t>10.</a:t>
            </a:r>
            <a:r>
              <a:rPr lang="zh-CN" altLang="en-US" sz="1400"/>
              <a:t>亲近大自然，参加植树造林活动。</a:t>
            </a:r>
          </a:p>
          <a:p>
            <a:pPr algn="just" eaLnBrk="1" hangingPunct="1">
              <a:lnSpc>
                <a:spcPct val="120000"/>
              </a:lnSpc>
            </a:pPr>
            <a:endParaRPr lang="en-US" altLang="zh-CN" sz="1400"/>
          </a:p>
        </p:txBody>
      </p:sp>
      <p:sp>
        <p:nvSpPr>
          <p:cNvPr id="19466" name="Text Box 36"/>
          <p:cNvSpPr txBox="1">
            <a:spLocks noChangeArrowheads="1"/>
          </p:cNvSpPr>
          <p:nvPr/>
        </p:nvSpPr>
        <p:spPr bwMode="auto">
          <a:xfrm>
            <a:off x="611188" y="1484313"/>
            <a:ext cx="3744912"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1400"/>
              <a:t>1.</a:t>
            </a:r>
            <a:r>
              <a:rPr lang="zh-CN" altLang="en-US" sz="1400"/>
              <a:t>少买不必要的衣服，如果买，多选择穿棉质衣服，拒绝皮草和化纤衣服。</a:t>
            </a:r>
          </a:p>
          <a:p>
            <a:pPr algn="just" eaLnBrk="1" hangingPunct="1">
              <a:lnSpc>
                <a:spcPct val="120000"/>
              </a:lnSpc>
            </a:pPr>
            <a:r>
              <a:rPr lang="en-US" altLang="zh-CN" sz="1400"/>
              <a:t>2.</a:t>
            </a:r>
            <a:r>
              <a:rPr lang="zh-CN" altLang="en-US" sz="1400"/>
              <a:t>购买简单包装的商品，用布袋代替塑料袋，少用一次性制品，减少垃圾，进行垃圾分类，回收资源，废物利用。</a:t>
            </a:r>
          </a:p>
          <a:p>
            <a:pPr algn="just" eaLnBrk="1" hangingPunct="1">
              <a:lnSpc>
                <a:spcPct val="120000"/>
              </a:lnSpc>
            </a:pPr>
            <a:r>
              <a:rPr lang="en-US" altLang="zh-CN" sz="1400"/>
              <a:t>3.</a:t>
            </a:r>
            <a:r>
              <a:rPr lang="zh-CN" altLang="en-US" sz="1400"/>
              <a:t>不用洗衣机甩干衣服，让其自然晾干，可减少</a:t>
            </a:r>
            <a:r>
              <a:rPr lang="en-US" altLang="zh-CN" sz="1400"/>
              <a:t>2.3</a:t>
            </a:r>
            <a:r>
              <a:rPr lang="zh-CN" altLang="en-US" sz="1400"/>
              <a:t>千克的二氧化碳排放量。</a:t>
            </a:r>
          </a:p>
          <a:p>
            <a:pPr algn="just" eaLnBrk="1" hangingPunct="1">
              <a:lnSpc>
                <a:spcPct val="120000"/>
              </a:lnSpc>
            </a:pPr>
            <a:r>
              <a:rPr lang="en-US" altLang="zh-CN" sz="1400"/>
              <a:t>4.</a:t>
            </a:r>
            <a:r>
              <a:rPr lang="zh-CN" altLang="en-US" sz="1400"/>
              <a:t>减少喝瓶装水和饮料。工厂处理、灌装、运输、销售这些饮料，消耗了很多不必要的能源，制造了大量二氧化碳。</a:t>
            </a:r>
          </a:p>
          <a:p>
            <a:pPr algn="just" eaLnBrk="1" hangingPunct="1">
              <a:lnSpc>
                <a:spcPct val="120000"/>
              </a:lnSpc>
            </a:pPr>
            <a:r>
              <a:rPr lang="en-US" altLang="zh-CN" sz="1400"/>
              <a:t>5.</a:t>
            </a:r>
            <a:r>
              <a:rPr lang="zh-CN" altLang="en-US" sz="1400"/>
              <a:t>改用节水型淋浴喷头，不仅可以节约</a:t>
            </a:r>
            <a:r>
              <a:rPr lang="en-US" altLang="zh-CN" sz="1400"/>
              <a:t>10</a:t>
            </a:r>
            <a:r>
              <a:rPr lang="zh-CN" altLang="en-US" sz="1400"/>
              <a:t>升水，还可以把</a:t>
            </a:r>
            <a:r>
              <a:rPr lang="en-US" altLang="zh-CN" sz="1400"/>
              <a:t>3</a:t>
            </a:r>
            <a:r>
              <a:rPr lang="zh-CN" altLang="en-US" sz="1400"/>
              <a:t>分钟热水淋浴所导致的二氧化碳排放量减少一半。</a:t>
            </a:r>
          </a:p>
        </p:txBody>
      </p:sp>
      <p:grpSp>
        <p:nvGrpSpPr>
          <p:cNvPr id="19467" name="Group 57"/>
          <p:cNvGrpSpPr>
            <a:grpSpLocks/>
          </p:cNvGrpSpPr>
          <p:nvPr/>
        </p:nvGrpSpPr>
        <p:grpSpPr bwMode="auto">
          <a:xfrm>
            <a:off x="8388350" y="1917700"/>
            <a:ext cx="144463" cy="3311525"/>
            <a:chOff x="5284" y="1117"/>
            <a:chExt cx="91" cy="2086"/>
          </a:xfrm>
        </p:grpSpPr>
        <p:sp>
          <p:nvSpPr>
            <p:cNvPr id="19480" name="AutoShape 39"/>
            <p:cNvSpPr>
              <a:spLocks noChangeArrowheads="1"/>
            </p:cNvSpPr>
            <p:nvPr/>
          </p:nvSpPr>
          <p:spPr bwMode="auto">
            <a:xfrm>
              <a:off x="5284" y="3122"/>
              <a:ext cx="91" cy="81"/>
            </a:xfrm>
            <a:prstGeom prst="cube">
              <a:avLst>
                <a:gd name="adj" fmla="val 25000"/>
              </a:avLst>
            </a:prstGeom>
            <a:solidFill>
              <a:schemeClr val="folHlink"/>
            </a:solidFill>
            <a:ln w="9525">
              <a:solidFill>
                <a:srgbClr val="008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81" name="Line 40"/>
            <p:cNvSpPr>
              <a:spLocks noChangeShapeType="1"/>
            </p:cNvSpPr>
            <p:nvPr/>
          </p:nvSpPr>
          <p:spPr bwMode="auto">
            <a:xfrm>
              <a:off x="5329" y="1117"/>
              <a:ext cx="0" cy="2006"/>
            </a:xfrm>
            <a:prstGeom prst="line">
              <a:avLst/>
            </a:prstGeom>
            <a:noFill/>
            <a:ln w="28575" cap="rnd">
              <a:solidFill>
                <a:srgbClr val="008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9468" name="Group 54"/>
          <p:cNvGrpSpPr>
            <a:grpSpLocks/>
          </p:cNvGrpSpPr>
          <p:nvPr/>
        </p:nvGrpSpPr>
        <p:grpSpPr bwMode="auto">
          <a:xfrm>
            <a:off x="8532813" y="2852738"/>
            <a:ext cx="144462" cy="3224212"/>
            <a:chOff x="5420" y="1344"/>
            <a:chExt cx="91" cy="2031"/>
          </a:xfrm>
        </p:grpSpPr>
        <p:sp>
          <p:nvSpPr>
            <p:cNvPr id="19478" name="Line 41"/>
            <p:cNvSpPr>
              <a:spLocks noChangeShapeType="1"/>
            </p:cNvSpPr>
            <p:nvPr/>
          </p:nvSpPr>
          <p:spPr bwMode="auto">
            <a:xfrm>
              <a:off x="5465" y="1344"/>
              <a:ext cx="0" cy="2006"/>
            </a:xfrm>
            <a:prstGeom prst="line">
              <a:avLst/>
            </a:prstGeom>
            <a:noFill/>
            <a:ln w="28575" cap="rnd">
              <a:solidFill>
                <a:srgbClr val="008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9" name="AutoShape 42"/>
            <p:cNvSpPr>
              <a:spLocks noChangeArrowheads="1"/>
            </p:cNvSpPr>
            <p:nvPr/>
          </p:nvSpPr>
          <p:spPr bwMode="auto">
            <a:xfrm>
              <a:off x="5420" y="3294"/>
              <a:ext cx="91" cy="81"/>
            </a:xfrm>
            <a:prstGeom prst="cube">
              <a:avLst>
                <a:gd name="adj" fmla="val 25000"/>
              </a:avLst>
            </a:prstGeom>
            <a:solidFill>
              <a:schemeClr val="folHlink"/>
            </a:solidFill>
            <a:ln w="9525">
              <a:solidFill>
                <a:srgbClr val="008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9469" name="Group 59"/>
          <p:cNvGrpSpPr>
            <a:grpSpLocks/>
          </p:cNvGrpSpPr>
          <p:nvPr/>
        </p:nvGrpSpPr>
        <p:grpSpPr bwMode="auto">
          <a:xfrm rot="10800000">
            <a:off x="323850" y="782638"/>
            <a:ext cx="144463" cy="3311525"/>
            <a:chOff x="5284" y="1117"/>
            <a:chExt cx="91" cy="2086"/>
          </a:xfrm>
        </p:grpSpPr>
        <p:sp>
          <p:nvSpPr>
            <p:cNvPr id="19476" name="AutoShape 60"/>
            <p:cNvSpPr>
              <a:spLocks noChangeArrowheads="1"/>
            </p:cNvSpPr>
            <p:nvPr/>
          </p:nvSpPr>
          <p:spPr bwMode="auto">
            <a:xfrm>
              <a:off x="5284" y="3122"/>
              <a:ext cx="91" cy="81"/>
            </a:xfrm>
            <a:prstGeom prst="cube">
              <a:avLst>
                <a:gd name="adj" fmla="val 25000"/>
              </a:avLst>
            </a:prstGeom>
            <a:solidFill>
              <a:schemeClr val="folHlink"/>
            </a:solidFill>
            <a:ln w="9525">
              <a:solidFill>
                <a:srgbClr val="008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77" name="Line 61"/>
            <p:cNvSpPr>
              <a:spLocks noChangeShapeType="1"/>
            </p:cNvSpPr>
            <p:nvPr/>
          </p:nvSpPr>
          <p:spPr bwMode="auto">
            <a:xfrm>
              <a:off x="5329" y="1117"/>
              <a:ext cx="0" cy="2006"/>
            </a:xfrm>
            <a:prstGeom prst="line">
              <a:avLst/>
            </a:prstGeom>
            <a:noFill/>
            <a:ln w="28575" cap="rnd">
              <a:solidFill>
                <a:srgbClr val="008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9470" name="Group 62"/>
          <p:cNvGrpSpPr>
            <a:grpSpLocks/>
          </p:cNvGrpSpPr>
          <p:nvPr/>
        </p:nvGrpSpPr>
        <p:grpSpPr bwMode="auto">
          <a:xfrm rot="10800000">
            <a:off x="468313" y="1717675"/>
            <a:ext cx="144462" cy="3224213"/>
            <a:chOff x="5420" y="1344"/>
            <a:chExt cx="91" cy="2031"/>
          </a:xfrm>
        </p:grpSpPr>
        <p:sp>
          <p:nvSpPr>
            <p:cNvPr id="19474" name="Line 63"/>
            <p:cNvSpPr>
              <a:spLocks noChangeShapeType="1"/>
            </p:cNvSpPr>
            <p:nvPr/>
          </p:nvSpPr>
          <p:spPr bwMode="auto">
            <a:xfrm>
              <a:off x="5465" y="1344"/>
              <a:ext cx="0" cy="2006"/>
            </a:xfrm>
            <a:prstGeom prst="line">
              <a:avLst/>
            </a:prstGeom>
            <a:noFill/>
            <a:ln w="28575" cap="rnd">
              <a:solidFill>
                <a:srgbClr val="008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5" name="AutoShape 64"/>
            <p:cNvSpPr>
              <a:spLocks noChangeArrowheads="1"/>
            </p:cNvSpPr>
            <p:nvPr/>
          </p:nvSpPr>
          <p:spPr bwMode="auto">
            <a:xfrm>
              <a:off x="5420" y="3294"/>
              <a:ext cx="91" cy="81"/>
            </a:xfrm>
            <a:prstGeom prst="cube">
              <a:avLst>
                <a:gd name="adj" fmla="val 25000"/>
              </a:avLst>
            </a:prstGeom>
            <a:solidFill>
              <a:schemeClr val="folHlink"/>
            </a:solidFill>
            <a:ln w="9525">
              <a:solidFill>
                <a:srgbClr val="008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pic>
        <p:nvPicPr>
          <p:cNvPr id="19471" name="Picture 80" descr="图片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6738" y="1412875"/>
            <a:ext cx="390525" cy="37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2" name="Picture 87" descr="图片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50" y="5084763"/>
            <a:ext cx="54737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88" descr="图片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863" y="115888"/>
            <a:ext cx="17335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9" name="AutoShape 101">
            <a:hlinkClick r:id="rId7" action="ppaction://hlinksldjump"/>
          </p:cNvPr>
          <p:cNvSpPr>
            <a:spLocks noChangeArrowheads="1"/>
          </p:cNvSpPr>
          <p:nvPr/>
        </p:nvSpPr>
        <p:spPr bwMode="auto">
          <a:xfrm flipV="1">
            <a:off x="4211638" y="6453188"/>
            <a:ext cx="735012" cy="215900"/>
          </a:xfrm>
          <a:custGeom>
            <a:avLst/>
            <a:gdLst>
              <a:gd name="T0" fmla="*/ 405 w 21600"/>
              <a:gd name="T1" fmla="*/ 68 h 21600"/>
              <a:gd name="T2" fmla="*/ 231 w 21600"/>
              <a:gd name="T3" fmla="*/ 136 h 21600"/>
              <a:gd name="T4" fmla="*/ 58 w 21600"/>
              <a:gd name="T5" fmla="*/ 68 h 21600"/>
              <a:gd name="T6" fmla="*/ 231 w 21600"/>
              <a:gd name="T7" fmla="*/ 0 h 21600"/>
              <a:gd name="T8" fmla="*/ 0 60000 65536"/>
              <a:gd name="T9" fmla="*/ 0 60000 65536"/>
              <a:gd name="T10" fmla="*/ 0 60000 65536"/>
              <a:gd name="T11" fmla="*/ 0 60000 65536"/>
              <a:gd name="T12" fmla="*/ 4479 w 21600"/>
              <a:gd name="T13" fmla="*/ 4447 h 21600"/>
              <a:gd name="T14" fmla="*/ 17121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1">
            <a:gsLst>
              <a:gs pos="0">
                <a:srgbClr val="FF6600"/>
              </a:gs>
              <a:gs pos="100000">
                <a:srgbClr val="FFFFFF"/>
              </a:gs>
            </a:gsLst>
            <a:lin ang="2700000" scaled="1"/>
          </a:gradFill>
          <a:ln w="9525" algn="ctr">
            <a:solidFill>
              <a:srgbClr val="339966"/>
            </a:solidFill>
            <a:miter lim="800000"/>
            <a:headEnd/>
            <a:tailEnd/>
          </a:ln>
        </p:spPr>
        <p:txBody>
          <a:bodyPr rot="10800000" wrap="none" anchor="ctr"/>
          <a:lstStyle/>
          <a:p>
            <a:r>
              <a:rPr lang="zh-CN" altLang="en-US" sz="1200">
                <a:ea typeface="楷体_GB2312" pitchFamily="49" charset="-122"/>
              </a:rPr>
              <a:t>目录</a:t>
            </a:r>
            <a:endParaRPr lang="zh-CN" altLang="en-US"/>
          </a:p>
        </p:txBody>
      </p:sp>
    </p:spTree>
  </p:cSld>
  <p:clrMapOvr>
    <a:masterClrMapping/>
  </p:clrMapOvr>
  <p:transition spd="med" advClick="0"/>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8658</TotalTime>
  <Words>1478</Words>
  <Application>Microsoft Office PowerPoint</Application>
  <PresentationFormat>全屏显示(4:3)</PresentationFormat>
  <Paragraphs>77</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方正卡通简体</vt:lpstr>
      <vt:lpstr>楷体_GB2312</vt:lpstr>
      <vt:lpstr>宋体</vt:lpstr>
      <vt:lpstr>Arial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lyq</dc:creator>
  <cp:lastModifiedBy>Administrator</cp:lastModifiedBy>
  <cp:revision>475</cp:revision>
  <dcterms:created xsi:type="dcterms:W3CDTF">2009-11-03T06:12:45Z</dcterms:created>
  <dcterms:modified xsi:type="dcterms:W3CDTF">2016-04-08T09:53:25Z</dcterms:modified>
</cp:coreProperties>
</file>